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bookmarkIdSeed="3">
  <p:sldMasterIdLst>
    <p:sldMasterId id="2147483648" r:id="rId1"/>
  </p:sldMasterIdLst>
  <p:notesMasterIdLst>
    <p:notesMasterId r:id="rId16"/>
  </p:notesMasterIdLst>
  <p:sldIdLst>
    <p:sldId id="256" r:id="rId2"/>
    <p:sldId id="257" r:id="rId3"/>
    <p:sldId id="258" r:id="rId4"/>
    <p:sldId id="259" r:id="rId5"/>
    <p:sldId id="260" r:id="rId6"/>
    <p:sldId id="269" r:id="rId7"/>
    <p:sldId id="270" r:id="rId8"/>
    <p:sldId id="273" r:id="rId9"/>
    <p:sldId id="276" r:id="rId10"/>
    <p:sldId id="277" r:id="rId11"/>
    <p:sldId id="279" r:id="rId12"/>
    <p:sldId id="280" r:id="rId13"/>
    <p:sldId id="271" r:id="rId14"/>
    <p:sldId id="272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B8546597-FB8F-4051-B1BD-63EE85BA5918}" v="194" dt="2025-02-10T11:24:22.005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0627" autoAdjust="0"/>
    <p:restoredTop sz="94650"/>
  </p:normalViewPr>
  <p:slideViewPr>
    <p:cSldViewPr snapToGrid="0">
      <p:cViewPr varScale="1">
        <p:scale>
          <a:sx n="114" d="100"/>
          <a:sy n="114" d="100"/>
        </p:scale>
        <p:origin x="184" y="3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microsoft.com/office/2015/10/relationships/revisionInfo" Target="revisionInfo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318E0C17-7B9B-4B71-896A-61CEC461DA25}" type="doc">
      <dgm:prSet loTypeId="urn:microsoft.com/office/officeart/2005/8/layout/vList2" loCatId="list" qsTypeId="urn:microsoft.com/office/officeart/2005/8/quickstyle/simple1" qsCatId="simple" csTypeId="urn:microsoft.com/office/officeart/2005/8/colors/colorful1" csCatId="colorful"/>
      <dgm:spPr/>
      <dgm:t>
        <a:bodyPr/>
        <a:lstStyle/>
        <a:p>
          <a:endParaRPr lang="en-US"/>
        </a:p>
      </dgm:t>
    </dgm:pt>
    <dgm:pt modelId="{42D486BD-0B0D-4CA0-8904-2C9A60D0C8AF}">
      <dgm:prSet/>
      <dgm:spPr/>
      <dgm:t>
        <a:bodyPr/>
        <a:lstStyle/>
        <a:p>
          <a:r>
            <a:rPr lang="en-US"/>
            <a:t>Introduction</a:t>
          </a:r>
        </a:p>
      </dgm:t>
    </dgm:pt>
    <dgm:pt modelId="{5005E602-09EC-4D6F-AC45-3044F85CE382}" type="parTrans" cxnId="{B74F678A-1B89-46F6-A51D-F221667E7C37}">
      <dgm:prSet/>
      <dgm:spPr/>
      <dgm:t>
        <a:bodyPr/>
        <a:lstStyle/>
        <a:p>
          <a:endParaRPr lang="en-US"/>
        </a:p>
      </dgm:t>
    </dgm:pt>
    <dgm:pt modelId="{0ADFE501-85D3-4444-AA29-A65466086590}" type="sibTrans" cxnId="{B74F678A-1B89-46F6-A51D-F221667E7C37}">
      <dgm:prSet/>
      <dgm:spPr/>
      <dgm:t>
        <a:bodyPr/>
        <a:lstStyle/>
        <a:p>
          <a:endParaRPr lang="en-US"/>
        </a:p>
      </dgm:t>
    </dgm:pt>
    <dgm:pt modelId="{4778FAB9-9475-49D2-9365-C7E2A8CD6D56}">
      <dgm:prSet/>
      <dgm:spPr/>
      <dgm:t>
        <a:bodyPr/>
        <a:lstStyle/>
        <a:p>
          <a:r>
            <a:rPr lang="en-US"/>
            <a:t>Aim</a:t>
          </a:r>
        </a:p>
      </dgm:t>
    </dgm:pt>
    <dgm:pt modelId="{2AB5F095-0B98-450D-B8B6-97F8103FE1A3}" type="parTrans" cxnId="{C09FD942-7233-48BB-BF50-8308BBFDF56C}">
      <dgm:prSet/>
      <dgm:spPr/>
      <dgm:t>
        <a:bodyPr/>
        <a:lstStyle/>
        <a:p>
          <a:endParaRPr lang="en-US"/>
        </a:p>
      </dgm:t>
    </dgm:pt>
    <dgm:pt modelId="{410B82EE-56FC-4D33-A0D1-0D5B6884D8D6}" type="sibTrans" cxnId="{C09FD942-7233-48BB-BF50-8308BBFDF56C}">
      <dgm:prSet/>
      <dgm:spPr/>
      <dgm:t>
        <a:bodyPr/>
        <a:lstStyle/>
        <a:p>
          <a:endParaRPr lang="en-US"/>
        </a:p>
      </dgm:t>
    </dgm:pt>
    <dgm:pt modelId="{B28E8699-E420-4A10-8B43-7B871504255F}">
      <dgm:prSet/>
      <dgm:spPr/>
      <dgm:t>
        <a:bodyPr/>
        <a:lstStyle/>
        <a:p>
          <a:r>
            <a:rPr lang="en-US"/>
            <a:t>Components</a:t>
          </a:r>
        </a:p>
      </dgm:t>
    </dgm:pt>
    <dgm:pt modelId="{4E539CA0-B56A-4DE1-8932-44B081211615}" type="parTrans" cxnId="{CC919879-2001-47B2-AE42-51F7AABE8F5F}">
      <dgm:prSet/>
      <dgm:spPr/>
      <dgm:t>
        <a:bodyPr/>
        <a:lstStyle/>
        <a:p>
          <a:endParaRPr lang="en-US"/>
        </a:p>
      </dgm:t>
    </dgm:pt>
    <dgm:pt modelId="{A5BA89C2-4B73-4F68-AA46-824C49A4D947}" type="sibTrans" cxnId="{CC919879-2001-47B2-AE42-51F7AABE8F5F}">
      <dgm:prSet/>
      <dgm:spPr/>
      <dgm:t>
        <a:bodyPr/>
        <a:lstStyle/>
        <a:p>
          <a:endParaRPr lang="en-US"/>
        </a:p>
      </dgm:t>
    </dgm:pt>
    <dgm:pt modelId="{7FF6D781-8375-47E0-AE4E-540F8D83C02B}">
      <dgm:prSet/>
      <dgm:spPr/>
      <dgm:t>
        <a:bodyPr/>
        <a:lstStyle/>
        <a:p>
          <a:r>
            <a:rPr lang="en-US"/>
            <a:t>Block Diagram</a:t>
          </a:r>
        </a:p>
      </dgm:t>
    </dgm:pt>
    <dgm:pt modelId="{5C1D848E-4A57-4992-8BA0-227A25A9649C}" type="parTrans" cxnId="{FF298307-E3A1-4597-9968-CDEED9563D6F}">
      <dgm:prSet/>
      <dgm:spPr/>
      <dgm:t>
        <a:bodyPr/>
        <a:lstStyle/>
        <a:p>
          <a:endParaRPr lang="en-US"/>
        </a:p>
      </dgm:t>
    </dgm:pt>
    <dgm:pt modelId="{581F6982-AD2C-4807-A297-81FD3BDACCB9}" type="sibTrans" cxnId="{FF298307-E3A1-4597-9968-CDEED9563D6F}">
      <dgm:prSet/>
      <dgm:spPr/>
      <dgm:t>
        <a:bodyPr/>
        <a:lstStyle/>
        <a:p>
          <a:endParaRPr lang="en-US"/>
        </a:p>
      </dgm:t>
    </dgm:pt>
    <dgm:pt modelId="{1A3F7566-752F-4BEB-9427-722501526C16}">
      <dgm:prSet/>
      <dgm:spPr/>
      <dgm:t>
        <a:bodyPr/>
        <a:lstStyle/>
        <a:p>
          <a:r>
            <a:rPr lang="en-US"/>
            <a:t>Flow Chart</a:t>
          </a:r>
        </a:p>
      </dgm:t>
    </dgm:pt>
    <dgm:pt modelId="{E7D18A3E-B266-4816-B94D-6F52718AEC43}" type="parTrans" cxnId="{14139172-1D07-41CA-8629-83422719ACC5}">
      <dgm:prSet/>
      <dgm:spPr/>
      <dgm:t>
        <a:bodyPr/>
        <a:lstStyle/>
        <a:p>
          <a:endParaRPr lang="en-US"/>
        </a:p>
      </dgm:t>
    </dgm:pt>
    <dgm:pt modelId="{34721010-2455-439C-A966-D11BC057025E}" type="sibTrans" cxnId="{14139172-1D07-41CA-8629-83422719ACC5}">
      <dgm:prSet/>
      <dgm:spPr/>
      <dgm:t>
        <a:bodyPr/>
        <a:lstStyle/>
        <a:p>
          <a:endParaRPr lang="en-US"/>
        </a:p>
      </dgm:t>
    </dgm:pt>
    <dgm:pt modelId="{E3A97D1C-DD5B-4C1C-9A2A-52224B424F57}">
      <dgm:prSet/>
      <dgm:spPr/>
      <dgm:t>
        <a:bodyPr/>
        <a:lstStyle/>
        <a:p>
          <a:r>
            <a:rPr lang="en-US"/>
            <a:t>Result</a:t>
          </a:r>
        </a:p>
      </dgm:t>
    </dgm:pt>
    <dgm:pt modelId="{4C1F982C-64CB-4A52-8004-BEB4ECA08521}" type="parTrans" cxnId="{0C918076-A78C-474A-A0ED-4F7F752602BA}">
      <dgm:prSet/>
      <dgm:spPr/>
      <dgm:t>
        <a:bodyPr/>
        <a:lstStyle/>
        <a:p>
          <a:endParaRPr lang="en-US"/>
        </a:p>
      </dgm:t>
    </dgm:pt>
    <dgm:pt modelId="{836EDA37-1413-4FD7-806E-F0784B5E7381}" type="sibTrans" cxnId="{0C918076-A78C-474A-A0ED-4F7F752602BA}">
      <dgm:prSet/>
      <dgm:spPr/>
      <dgm:t>
        <a:bodyPr/>
        <a:lstStyle/>
        <a:p>
          <a:endParaRPr lang="en-US"/>
        </a:p>
      </dgm:t>
    </dgm:pt>
    <dgm:pt modelId="{B2C9D839-26BD-4743-89A8-043F031AFE73}">
      <dgm:prSet/>
      <dgm:spPr/>
      <dgm:t>
        <a:bodyPr/>
        <a:lstStyle/>
        <a:p>
          <a:r>
            <a:rPr lang="en-US"/>
            <a:t>Conclusion</a:t>
          </a:r>
        </a:p>
      </dgm:t>
    </dgm:pt>
    <dgm:pt modelId="{9A822BAD-3CB9-40AE-B15C-78ED692936D8}" type="parTrans" cxnId="{BF33F538-A473-48B6-84C9-0DE635E0CE9E}">
      <dgm:prSet/>
      <dgm:spPr/>
      <dgm:t>
        <a:bodyPr/>
        <a:lstStyle/>
        <a:p>
          <a:endParaRPr lang="en-US"/>
        </a:p>
      </dgm:t>
    </dgm:pt>
    <dgm:pt modelId="{3C8ED75F-A8FF-45C9-A1E3-1E5AAA2C2CB9}" type="sibTrans" cxnId="{BF33F538-A473-48B6-84C9-0DE635E0CE9E}">
      <dgm:prSet/>
      <dgm:spPr/>
      <dgm:t>
        <a:bodyPr/>
        <a:lstStyle/>
        <a:p>
          <a:endParaRPr lang="en-US"/>
        </a:p>
      </dgm:t>
    </dgm:pt>
    <dgm:pt modelId="{A85BD98B-6FA7-9F40-B591-8447954C44BA}" type="pres">
      <dgm:prSet presAssocID="{318E0C17-7B9B-4B71-896A-61CEC461DA25}" presName="linear" presStyleCnt="0">
        <dgm:presLayoutVars>
          <dgm:animLvl val="lvl"/>
          <dgm:resizeHandles val="exact"/>
        </dgm:presLayoutVars>
      </dgm:prSet>
      <dgm:spPr/>
    </dgm:pt>
    <dgm:pt modelId="{B11C1762-029F-AD4A-8F36-5A365560E7D6}" type="pres">
      <dgm:prSet presAssocID="{42D486BD-0B0D-4CA0-8904-2C9A60D0C8AF}" presName="parentText" presStyleLbl="node1" presStyleIdx="0" presStyleCnt="7">
        <dgm:presLayoutVars>
          <dgm:chMax val="0"/>
          <dgm:bulletEnabled val="1"/>
        </dgm:presLayoutVars>
      </dgm:prSet>
      <dgm:spPr/>
    </dgm:pt>
    <dgm:pt modelId="{68B42C51-A150-5248-83A4-791162FDD5BD}" type="pres">
      <dgm:prSet presAssocID="{0ADFE501-85D3-4444-AA29-A65466086590}" presName="spacer" presStyleCnt="0"/>
      <dgm:spPr/>
    </dgm:pt>
    <dgm:pt modelId="{52EAEB6F-8392-824B-B9E0-E34049BDC2C4}" type="pres">
      <dgm:prSet presAssocID="{4778FAB9-9475-49D2-9365-C7E2A8CD6D56}" presName="parentText" presStyleLbl="node1" presStyleIdx="1" presStyleCnt="7">
        <dgm:presLayoutVars>
          <dgm:chMax val="0"/>
          <dgm:bulletEnabled val="1"/>
        </dgm:presLayoutVars>
      </dgm:prSet>
      <dgm:spPr/>
    </dgm:pt>
    <dgm:pt modelId="{A34C107D-1AD3-0F4A-A12A-EAECDCB2773D}" type="pres">
      <dgm:prSet presAssocID="{410B82EE-56FC-4D33-A0D1-0D5B6884D8D6}" presName="spacer" presStyleCnt="0"/>
      <dgm:spPr/>
    </dgm:pt>
    <dgm:pt modelId="{53B87111-0820-3F4E-970C-3EC5F15A7EB3}" type="pres">
      <dgm:prSet presAssocID="{B28E8699-E420-4A10-8B43-7B871504255F}" presName="parentText" presStyleLbl="node1" presStyleIdx="2" presStyleCnt="7">
        <dgm:presLayoutVars>
          <dgm:chMax val="0"/>
          <dgm:bulletEnabled val="1"/>
        </dgm:presLayoutVars>
      </dgm:prSet>
      <dgm:spPr/>
    </dgm:pt>
    <dgm:pt modelId="{717CDFEB-F19E-B346-8986-E391E5E27ABF}" type="pres">
      <dgm:prSet presAssocID="{A5BA89C2-4B73-4F68-AA46-824C49A4D947}" presName="spacer" presStyleCnt="0"/>
      <dgm:spPr/>
    </dgm:pt>
    <dgm:pt modelId="{27C9E523-221F-0745-A105-8420A7C31BF8}" type="pres">
      <dgm:prSet presAssocID="{7FF6D781-8375-47E0-AE4E-540F8D83C02B}" presName="parentText" presStyleLbl="node1" presStyleIdx="3" presStyleCnt="7">
        <dgm:presLayoutVars>
          <dgm:chMax val="0"/>
          <dgm:bulletEnabled val="1"/>
        </dgm:presLayoutVars>
      </dgm:prSet>
      <dgm:spPr/>
    </dgm:pt>
    <dgm:pt modelId="{422ABF20-7504-954A-80C1-2A1A6AE1B6F7}" type="pres">
      <dgm:prSet presAssocID="{581F6982-AD2C-4807-A297-81FD3BDACCB9}" presName="spacer" presStyleCnt="0"/>
      <dgm:spPr/>
    </dgm:pt>
    <dgm:pt modelId="{E956B87C-F6A7-1147-AF53-00B2B5CFA151}" type="pres">
      <dgm:prSet presAssocID="{1A3F7566-752F-4BEB-9427-722501526C16}" presName="parentText" presStyleLbl="node1" presStyleIdx="4" presStyleCnt="7">
        <dgm:presLayoutVars>
          <dgm:chMax val="0"/>
          <dgm:bulletEnabled val="1"/>
        </dgm:presLayoutVars>
      </dgm:prSet>
      <dgm:spPr/>
    </dgm:pt>
    <dgm:pt modelId="{B8BF6C4B-B96B-024B-9D61-F414E8048A8F}" type="pres">
      <dgm:prSet presAssocID="{34721010-2455-439C-A966-D11BC057025E}" presName="spacer" presStyleCnt="0"/>
      <dgm:spPr/>
    </dgm:pt>
    <dgm:pt modelId="{A5172522-0F8A-E145-A773-81514DB7601D}" type="pres">
      <dgm:prSet presAssocID="{E3A97D1C-DD5B-4C1C-9A2A-52224B424F57}" presName="parentText" presStyleLbl="node1" presStyleIdx="5" presStyleCnt="7">
        <dgm:presLayoutVars>
          <dgm:chMax val="0"/>
          <dgm:bulletEnabled val="1"/>
        </dgm:presLayoutVars>
      </dgm:prSet>
      <dgm:spPr/>
    </dgm:pt>
    <dgm:pt modelId="{9A969E6F-4598-9B41-AA8E-858ED6AFE8CF}" type="pres">
      <dgm:prSet presAssocID="{836EDA37-1413-4FD7-806E-F0784B5E7381}" presName="spacer" presStyleCnt="0"/>
      <dgm:spPr/>
    </dgm:pt>
    <dgm:pt modelId="{3ADEF627-F005-684D-844D-8A6A3AA01863}" type="pres">
      <dgm:prSet presAssocID="{B2C9D839-26BD-4743-89A8-043F031AFE73}" presName="parentText" presStyleLbl="node1" presStyleIdx="6" presStyleCnt="7">
        <dgm:presLayoutVars>
          <dgm:chMax val="0"/>
          <dgm:bulletEnabled val="1"/>
        </dgm:presLayoutVars>
      </dgm:prSet>
      <dgm:spPr/>
    </dgm:pt>
  </dgm:ptLst>
  <dgm:cxnLst>
    <dgm:cxn modelId="{BDDFB106-224B-5545-AA1A-20E33C20DD28}" type="presOf" srcId="{7FF6D781-8375-47E0-AE4E-540F8D83C02B}" destId="{27C9E523-221F-0745-A105-8420A7C31BF8}" srcOrd="0" destOrd="0" presId="urn:microsoft.com/office/officeart/2005/8/layout/vList2"/>
    <dgm:cxn modelId="{FF298307-E3A1-4597-9968-CDEED9563D6F}" srcId="{318E0C17-7B9B-4B71-896A-61CEC461DA25}" destId="{7FF6D781-8375-47E0-AE4E-540F8D83C02B}" srcOrd="3" destOrd="0" parTransId="{5C1D848E-4A57-4992-8BA0-227A25A9649C}" sibTransId="{581F6982-AD2C-4807-A297-81FD3BDACCB9}"/>
    <dgm:cxn modelId="{CF39840C-F5FB-0944-A3A3-67F6D061AE8E}" type="presOf" srcId="{1A3F7566-752F-4BEB-9427-722501526C16}" destId="{E956B87C-F6A7-1147-AF53-00B2B5CFA151}" srcOrd="0" destOrd="0" presId="urn:microsoft.com/office/officeart/2005/8/layout/vList2"/>
    <dgm:cxn modelId="{5C93C717-E740-4740-9FF6-533C984BFD38}" type="presOf" srcId="{4778FAB9-9475-49D2-9365-C7E2A8CD6D56}" destId="{52EAEB6F-8392-824B-B9E0-E34049BDC2C4}" srcOrd="0" destOrd="0" presId="urn:microsoft.com/office/officeart/2005/8/layout/vList2"/>
    <dgm:cxn modelId="{A5A99122-4A47-1644-A2CF-8E1BEDB73E65}" type="presOf" srcId="{318E0C17-7B9B-4B71-896A-61CEC461DA25}" destId="{A85BD98B-6FA7-9F40-B591-8447954C44BA}" srcOrd="0" destOrd="0" presId="urn:microsoft.com/office/officeart/2005/8/layout/vList2"/>
    <dgm:cxn modelId="{985DBB32-F16A-9E49-8660-A3696858AAF0}" type="presOf" srcId="{42D486BD-0B0D-4CA0-8904-2C9A60D0C8AF}" destId="{B11C1762-029F-AD4A-8F36-5A365560E7D6}" srcOrd="0" destOrd="0" presId="urn:microsoft.com/office/officeart/2005/8/layout/vList2"/>
    <dgm:cxn modelId="{BF33F538-A473-48B6-84C9-0DE635E0CE9E}" srcId="{318E0C17-7B9B-4B71-896A-61CEC461DA25}" destId="{B2C9D839-26BD-4743-89A8-043F031AFE73}" srcOrd="6" destOrd="0" parTransId="{9A822BAD-3CB9-40AE-B15C-78ED692936D8}" sibTransId="{3C8ED75F-A8FF-45C9-A1E3-1E5AAA2C2CB9}"/>
    <dgm:cxn modelId="{C09FD942-7233-48BB-BF50-8308BBFDF56C}" srcId="{318E0C17-7B9B-4B71-896A-61CEC461DA25}" destId="{4778FAB9-9475-49D2-9365-C7E2A8CD6D56}" srcOrd="1" destOrd="0" parTransId="{2AB5F095-0B98-450D-B8B6-97F8103FE1A3}" sibTransId="{410B82EE-56FC-4D33-A0D1-0D5B6884D8D6}"/>
    <dgm:cxn modelId="{14139172-1D07-41CA-8629-83422719ACC5}" srcId="{318E0C17-7B9B-4B71-896A-61CEC461DA25}" destId="{1A3F7566-752F-4BEB-9427-722501526C16}" srcOrd="4" destOrd="0" parTransId="{E7D18A3E-B266-4816-B94D-6F52718AEC43}" sibTransId="{34721010-2455-439C-A966-D11BC057025E}"/>
    <dgm:cxn modelId="{0C918076-A78C-474A-A0ED-4F7F752602BA}" srcId="{318E0C17-7B9B-4B71-896A-61CEC461DA25}" destId="{E3A97D1C-DD5B-4C1C-9A2A-52224B424F57}" srcOrd="5" destOrd="0" parTransId="{4C1F982C-64CB-4A52-8004-BEB4ECA08521}" sibTransId="{836EDA37-1413-4FD7-806E-F0784B5E7381}"/>
    <dgm:cxn modelId="{CC919879-2001-47B2-AE42-51F7AABE8F5F}" srcId="{318E0C17-7B9B-4B71-896A-61CEC461DA25}" destId="{B28E8699-E420-4A10-8B43-7B871504255F}" srcOrd="2" destOrd="0" parTransId="{4E539CA0-B56A-4DE1-8932-44B081211615}" sibTransId="{A5BA89C2-4B73-4F68-AA46-824C49A4D947}"/>
    <dgm:cxn modelId="{B74F678A-1B89-46F6-A51D-F221667E7C37}" srcId="{318E0C17-7B9B-4B71-896A-61CEC461DA25}" destId="{42D486BD-0B0D-4CA0-8904-2C9A60D0C8AF}" srcOrd="0" destOrd="0" parTransId="{5005E602-09EC-4D6F-AC45-3044F85CE382}" sibTransId="{0ADFE501-85D3-4444-AA29-A65466086590}"/>
    <dgm:cxn modelId="{3F351393-4926-184B-850B-62B671A0A37B}" type="presOf" srcId="{E3A97D1C-DD5B-4C1C-9A2A-52224B424F57}" destId="{A5172522-0F8A-E145-A773-81514DB7601D}" srcOrd="0" destOrd="0" presId="urn:microsoft.com/office/officeart/2005/8/layout/vList2"/>
    <dgm:cxn modelId="{35C29FE5-55A4-AE40-A826-E1EE952F7916}" type="presOf" srcId="{B2C9D839-26BD-4743-89A8-043F031AFE73}" destId="{3ADEF627-F005-684D-844D-8A6A3AA01863}" srcOrd="0" destOrd="0" presId="urn:microsoft.com/office/officeart/2005/8/layout/vList2"/>
    <dgm:cxn modelId="{22B77AF4-0B41-134F-9613-EC0DA4DF796A}" type="presOf" srcId="{B28E8699-E420-4A10-8B43-7B871504255F}" destId="{53B87111-0820-3F4E-970C-3EC5F15A7EB3}" srcOrd="0" destOrd="0" presId="urn:microsoft.com/office/officeart/2005/8/layout/vList2"/>
    <dgm:cxn modelId="{19466D8B-AF69-314E-A9B8-95FF0B1D2950}" type="presParOf" srcId="{A85BD98B-6FA7-9F40-B591-8447954C44BA}" destId="{B11C1762-029F-AD4A-8F36-5A365560E7D6}" srcOrd="0" destOrd="0" presId="urn:microsoft.com/office/officeart/2005/8/layout/vList2"/>
    <dgm:cxn modelId="{84138FCB-6F27-DE42-A8BF-6454851B98E3}" type="presParOf" srcId="{A85BD98B-6FA7-9F40-B591-8447954C44BA}" destId="{68B42C51-A150-5248-83A4-791162FDD5BD}" srcOrd="1" destOrd="0" presId="urn:microsoft.com/office/officeart/2005/8/layout/vList2"/>
    <dgm:cxn modelId="{B57F267F-78B9-3040-8DD9-BECE7C2CB88D}" type="presParOf" srcId="{A85BD98B-6FA7-9F40-B591-8447954C44BA}" destId="{52EAEB6F-8392-824B-B9E0-E34049BDC2C4}" srcOrd="2" destOrd="0" presId="urn:microsoft.com/office/officeart/2005/8/layout/vList2"/>
    <dgm:cxn modelId="{40FAF6D3-4408-5A46-AB37-E33A3BD908D4}" type="presParOf" srcId="{A85BD98B-6FA7-9F40-B591-8447954C44BA}" destId="{A34C107D-1AD3-0F4A-A12A-EAECDCB2773D}" srcOrd="3" destOrd="0" presId="urn:microsoft.com/office/officeart/2005/8/layout/vList2"/>
    <dgm:cxn modelId="{9C67ABC3-1F91-C448-9E18-CF0493ACAC2C}" type="presParOf" srcId="{A85BD98B-6FA7-9F40-B591-8447954C44BA}" destId="{53B87111-0820-3F4E-970C-3EC5F15A7EB3}" srcOrd="4" destOrd="0" presId="urn:microsoft.com/office/officeart/2005/8/layout/vList2"/>
    <dgm:cxn modelId="{F90A33D8-15FD-8A43-A043-AFF114993678}" type="presParOf" srcId="{A85BD98B-6FA7-9F40-B591-8447954C44BA}" destId="{717CDFEB-F19E-B346-8986-E391E5E27ABF}" srcOrd="5" destOrd="0" presId="urn:microsoft.com/office/officeart/2005/8/layout/vList2"/>
    <dgm:cxn modelId="{D3F76E9F-E080-CA4D-B741-59268B12B8A9}" type="presParOf" srcId="{A85BD98B-6FA7-9F40-B591-8447954C44BA}" destId="{27C9E523-221F-0745-A105-8420A7C31BF8}" srcOrd="6" destOrd="0" presId="urn:microsoft.com/office/officeart/2005/8/layout/vList2"/>
    <dgm:cxn modelId="{52BD3696-F720-3B48-ACB0-7C52809E1229}" type="presParOf" srcId="{A85BD98B-6FA7-9F40-B591-8447954C44BA}" destId="{422ABF20-7504-954A-80C1-2A1A6AE1B6F7}" srcOrd="7" destOrd="0" presId="urn:microsoft.com/office/officeart/2005/8/layout/vList2"/>
    <dgm:cxn modelId="{991D8037-6E26-2B4B-ACF1-759C43A446EA}" type="presParOf" srcId="{A85BD98B-6FA7-9F40-B591-8447954C44BA}" destId="{E956B87C-F6A7-1147-AF53-00B2B5CFA151}" srcOrd="8" destOrd="0" presId="urn:microsoft.com/office/officeart/2005/8/layout/vList2"/>
    <dgm:cxn modelId="{44998FF5-67B1-C547-8B54-4DB53636D8B0}" type="presParOf" srcId="{A85BD98B-6FA7-9F40-B591-8447954C44BA}" destId="{B8BF6C4B-B96B-024B-9D61-F414E8048A8F}" srcOrd="9" destOrd="0" presId="urn:microsoft.com/office/officeart/2005/8/layout/vList2"/>
    <dgm:cxn modelId="{D4898A1C-4024-2B40-ABF9-2926CB13B8B7}" type="presParOf" srcId="{A85BD98B-6FA7-9F40-B591-8447954C44BA}" destId="{A5172522-0F8A-E145-A773-81514DB7601D}" srcOrd="10" destOrd="0" presId="urn:microsoft.com/office/officeart/2005/8/layout/vList2"/>
    <dgm:cxn modelId="{DC27BFBE-0771-AC48-84F2-EF7FACF039A9}" type="presParOf" srcId="{A85BD98B-6FA7-9F40-B591-8447954C44BA}" destId="{9A969E6F-4598-9B41-AA8E-858ED6AFE8CF}" srcOrd="11" destOrd="0" presId="urn:microsoft.com/office/officeart/2005/8/layout/vList2"/>
    <dgm:cxn modelId="{26DD1623-A0F6-C84D-94CE-8B74CEC358F5}" type="presParOf" srcId="{A85BD98B-6FA7-9F40-B591-8447954C44BA}" destId="{3ADEF627-F005-684D-844D-8A6A3AA01863}" srcOrd="12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A1FB7FE8-22E9-456B-A76E-C3BEEBCE7B6D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408EBC9F-E382-4BE7-807A-F6FA9ABDE918}">
      <dgm:prSet/>
      <dgm:spPr/>
      <dgm:t>
        <a:bodyPr/>
        <a:lstStyle/>
        <a:p>
          <a:r>
            <a:rPr lang="en-US"/>
            <a:t>Natural disasters like floods require fast and accurate response to save lives and minimize damage. Traditional methods are slow and risky, making real-time data crucial for emergency teams. </a:t>
          </a:r>
        </a:p>
      </dgm:t>
    </dgm:pt>
    <dgm:pt modelId="{C383A097-8632-41CF-B6B2-B8038D3E3DA5}" type="parTrans" cxnId="{EE8E5F69-C284-4759-8CB8-B4F77821B90B}">
      <dgm:prSet/>
      <dgm:spPr/>
      <dgm:t>
        <a:bodyPr/>
        <a:lstStyle/>
        <a:p>
          <a:endParaRPr lang="en-US"/>
        </a:p>
      </dgm:t>
    </dgm:pt>
    <dgm:pt modelId="{DAFD848F-05F9-4EDD-BEFD-077F5AAB81DD}" type="sibTrans" cxnId="{EE8E5F69-C284-4759-8CB8-B4F77821B90B}">
      <dgm:prSet/>
      <dgm:spPr/>
      <dgm:t>
        <a:bodyPr/>
        <a:lstStyle/>
        <a:p>
          <a:endParaRPr lang="en-US"/>
        </a:p>
      </dgm:t>
    </dgm:pt>
    <dgm:pt modelId="{BC9EC25D-1FDE-4710-86C3-4E23A8CFB160}">
      <dgm:prSet/>
      <dgm:spPr/>
      <dgm:t>
        <a:bodyPr/>
        <a:lstStyle/>
        <a:p>
          <a:pPr algn="ctr"/>
          <a:r>
            <a:rPr lang="en-US" b="1" dirty="0"/>
            <a:t>Our Disaster Management Drone is designed to: </a:t>
          </a:r>
        </a:p>
      </dgm:t>
    </dgm:pt>
    <dgm:pt modelId="{8F952787-2D3B-46E9-8406-A125F4F62A4F}" type="parTrans" cxnId="{49B1C669-5227-4852-9264-ACA811771901}">
      <dgm:prSet/>
      <dgm:spPr/>
      <dgm:t>
        <a:bodyPr/>
        <a:lstStyle/>
        <a:p>
          <a:endParaRPr lang="en-US"/>
        </a:p>
      </dgm:t>
    </dgm:pt>
    <dgm:pt modelId="{41204AA0-A475-4900-AF58-B03F58576B01}" type="sibTrans" cxnId="{49B1C669-5227-4852-9264-ACA811771901}">
      <dgm:prSet/>
      <dgm:spPr/>
      <dgm:t>
        <a:bodyPr/>
        <a:lstStyle/>
        <a:p>
          <a:endParaRPr lang="en-US"/>
        </a:p>
      </dgm:t>
    </dgm:pt>
    <dgm:pt modelId="{FC1E4307-B013-49C9-BA0E-BB000E4381FF}">
      <dgm:prSet/>
      <dgm:spPr/>
      <dgm:t>
        <a:bodyPr/>
        <a:lstStyle/>
        <a:p>
          <a:r>
            <a:rPr lang="en-US" dirty="0"/>
            <a:t>- Map disaster-affected areas in real time using aerial imaging </a:t>
          </a:r>
        </a:p>
      </dgm:t>
    </dgm:pt>
    <dgm:pt modelId="{6EE9DAD5-95D9-4D84-89AF-A29E222A8B5E}" type="parTrans" cxnId="{60D39FA4-E22B-444C-B446-38E134447645}">
      <dgm:prSet/>
      <dgm:spPr/>
      <dgm:t>
        <a:bodyPr/>
        <a:lstStyle/>
        <a:p>
          <a:endParaRPr lang="en-US"/>
        </a:p>
      </dgm:t>
    </dgm:pt>
    <dgm:pt modelId="{BFC4C96A-92CB-4F65-8986-A266FC1F02FB}" type="sibTrans" cxnId="{60D39FA4-E22B-444C-B446-38E134447645}">
      <dgm:prSet/>
      <dgm:spPr/>
      <dgm:t>
        <a:bodyPr/>
        <a:lstStyle/>
        <a:p>
          <a:endParaRPr lang="en-US"/>
        </a:p>
      </dgm:t>
    </dgm:pt>
    <dgm:pt modelId="{6DA78073-11AB-4ECE-A562-01BC9F91AD39}">
      <dgm:prSet/>
      <dgm:spPr/>
      <dgm:t>
        <a:bodyPr/>
        <a:lstStyle/>
        <a:p>
          <a:r>
            <a:rPr lang="en-US" dirty="0"/>
            <a:t>- Detect survivors, debris, and fires using AI-based object detection </a:t>
          </a:r>
        </a:p>
      </dgm:t>
    </dgm:pt>
    <dgm:pt modelId="{91FEA068-FAE0-4EEA-9D22-9E1FD55CBA67}" type="parTrans" cxnId="{7EEB7D0D-139A-4E36-A4EB-A1BF389480C8}">
      <dgm:prSet/>
      <dgm:spPr/>
      <dgm:t>
        <a:bodyPr/>
        <a:lstStyle/>
        <a:p>
          <a:endParaRPr lang="en-US"/>
        </a:p>
      </dgm:t>
    </dgm:pt>
    <dgm:pt modelId="{3D1D2922-9202-425A-AAF8-50A168163275}" type="sibTrans" cxnId="{7EEB7D0D-139A-4E36-A4EB-A1BF389480C8}">
      <dgm:prSet/>
      <dgm:spPr/>
      <dgm:t>
        <a:bodyPr/>
        <a:lstStyle/>
        <a:p>
          <a:endParaRPr lang="en-US"/>
        </a:p>
      </dgm:t>
    </dgm:pt>
    <dgm:pt modelId="{45E9B10D-CB57-41BE-A0C2-491BB5AEC035}">
      <dgm:prSet/>
      <dgm:spPr/>
      <dgm:t>
        <a:bodyPr/>
        <a:lstStyle/>
        <a:p>
          <a:r>
            <a:rPr lang="en-US" dirty="0"/>
            <a:t>- Provide live video &amp; data transmission for rescue operations </a:t>
          </a:r>
        </a:p>
      </dgm:t>
    </dgm:pt>
    <dgm:pt modelId="{A2BDD909-DFBD-4448-BF8B-864DE0AAB487}" type="parTrans" cxnId="{84939510-E74B-4E9B-9296-83A0411CFC82}">
      <dgm:prSet/>
      <dgm:spPr/>
      <dgm:t>
        <a:bodyPr/>
        <a:lstStyle/>
        <a:p>
          <a:endParaRPr lang="en-US"/>
        </a:p>
      </dgm:t>
    </dgm:pt>
    <dgm:pt modelId="{2D4FAF53-BD9A-45FA-AA64-B1536C70374A}" type="sibTrans" cxnId="{84939510-E74B-4E9B-9296-83A0411CFC82}">
      <dgm:prSet/>
      <dgm:spPr/>
      <dgm:t>
        <a:bodyPr/>
        <a:lstStyle/>
        <a:p>
          <a:endParaRPr lang="en-US"/>
        </a:p>
      </dgm:t>
    </dgm:pt>
    <dgm:pt modelId="{468E0908-7426-435E-A615-F1E0A49CD13E}">
      <dgm:prSet/>
      <dgm:spPr/>
      <dgm:t>
        <a:bodyPr/>
        <a:lstStyle/>
        <a:p>
          <a:r>
            <a:rPr lang="en-US" dirty="0"/>
            <a:t>- Equipped with AI, this drone enhances situational awareness, speeds up disaster response, and improves search &amp; rescue efficiency. </a:t>
          </a:r>
        </a:p>
      </dgm:t>
    </dgm:pt>
    <dgm:pt modelId="{16862076-C110-439B-9648-B856C8845B75}" type="parTrans" cxnId="{B6FDBD02-3270-4581-945C-EF6A896148DF}">
      <dgm:prSet/>
      <dgm:spPr/>
      <dgm:t>
        <a:bodyPr/>
        <a:lstStyle/>
        <a:p>
          <a:endParaRPr lang="en-US"/>
        </a:p>
      </dgm:t>
    </dgm:pt>
    <dgm:pt modelId="{F6130FDE-4CAA-4A4F-B913-15C7C0C55F98}" type="sibTrans" cxnId="{B6FDBD02-3270-4581-945C-EF6A896148DF}">
      <dgm:prSet/>
      <dgm:spPr/>
      <dgm:t>
        <a:bodyPr/>
        <a:lstStyle/>
        <a:p>
          <a:endParaRPr lang="en-US"/>
        </a:p>
      </dgm:t>
    </dgm:pt>
    <dgm:pt modelId="{8655E702-C250-3B41-9D5E-CA7EC3BC1F46}" type="pres">
      <dgm:prSet presAssocID="{A1FB7FE8-22E9-456B-A76E-C3BEEBCE7B6D}" presName="linear" presStyleCnt="0">
        <dgm:presLayoutVars>
          <dgm:animLvl val="lvl"/>
          <dgm:resizeHandles val="exact"/>
        </dgm:presLayoutVars>
      </dgm:prSet>
      <dgm:spPr/>
    </dgm:pt>
    <dgm:pt modelId="{5DC39811-0764-2544-B5C3-40E13763E58A}" type="pres">
      <dgm:prSet presAssocID="{408EBC9F-E382-4BE7-807A-F6FA9ABDE918}" presName="parentText" presStyleLbl="node1" presStyleIdx="0" presStyleCnt="6">
        <dgm:presLayoutVars>
          <dgm:chMax val="0"/>
          <dgm:bulletEnabled val="1"/>
        </dgm:presLayoutVars>
      </dgm:prSet>
      <dgm:spPr/>
    </dgm:pt>
    <dgm:pt modelId="{E32578D1-A1EB-EA44-BA3D-5454E8F60F4D}" type="pres">
      <dgm:prSet presAssocID="{DAFD848F-05F9-4EDD-BEFD-077F5AAB81DD}" presName="spacer" presStyleCnt="0"/>
      <dgm:spPr/>
    </dgm:pt>
    <dgm:pt modelId="{C8D79FD0-EFDC-F74C-B0B1-6F0CB9BF220F}" type="pres">
      <dgm:prSet presAssocID="{BC9EC25D-1FDE-4710-86C3-4E23A8CFB160}" presName="parentText" presStyleLbl="node1" presStyleIdx="1" presStyleCnt="6">
        <dgm:presLayoutVars>
          <dgm:chMax val="0"/>
          <dgm:bulletEnabled val="1"/>
        </dgm:presLayoutVars>
      </dgm:prSet>
      <dgm:spPr/>
    </dgm:pt>
    <dgm:pt modelId="{69FF9F37-9CBB-B948-8928-8D9873B891C5}" type="pres">
      <dgm:prSet presAssocID="{41204AA0-A475-4900-AF58-B03F58576B01}" presName="spacer" presStyleCnt="0"/>
      <dgm:spPr/>
    </dgm:pt>
    <dgm:pt modelId="{868A677A-D1D5-8845-BA7C-A56285502031}" type="pres">
      <dgm:prSet presAssocID="{FC1E4307-B013-49C9-BA0E-BB000E4381FF}" presName="parentText" presStyleLbl="node1" presStyleIdx="2" presStyleCnt="6">
        <dgm:presLayoutVars>
          <dgm:chMax val="0"/>
          <dgm:bulletEnabled val="1"/>
        </dgm:presLayoutVars>
      </dgm:prSet>
      <dgm:spPr/>
    </dgm:pt>
    <dgm:pt modelId="{5AEFB407-97EF-E849-A3FA-C5BCC1BA5B2A}" type="pres">
      <dgm:prSet presAssocID="{BFC4C96A-92CB-4F65-8986-A266FC1F02FB}" presName="spacer" presStyleCnt="0"/>
      <dgm:spPr/>
    </dgm:pt>
    <dgm:pt modelId="{79EE1870-5225-8C47-89E5-EEFB6D6A8FB5}" type="pres">
      <dgm:prSet presAssocID="{6DA78073-11AB-4ECE-A562-01BC9F91AD39}" presName="parentText" presStyleLbl="node1" presStyleIdx="3" presStyleCnt="6">
        <dgm:presLayoutVars>
          <dgm:chMax val="0"/>
          <dgm:bulletEnabled val="1"/>
        </dgm:presLayoutVars>
      </dgm:prSet>
      <dgm:spPr/>
    </dgm:pt>
    <dgm:pt modelId="{06A17D11-EAFC-674D-9152-E2FFB74B44A9}" type="pres">
      <dgm:prSet presAssocID="{3D1D2922-9202-425A-AAF8-50A168163275}" presName="spacer" presStyleCnt="0"/>
      <dgm:spPr/>
    </dgm:pt>
    <dgm:pt modelId="{EC598101-D85E-A044-B530-8C8482A85155}" type="pres">
      <dgm:prSet presAssocID="{45E9B10D-CB57-41BE-A0C2-491BB5AEC035}" presName="parentText" presStyleLbl="node1" presStyleIdx="4" presStyleCnt="6">
        <dgm:presLayoutVars>
          <dgm:chMax val="0"/>
          <dgm:bulletEnabled val="1"/>
        </dgm:presLayoutVars>
      </dgm:prSet>
      <dgm:spPr/>
    </dgm:pt>
    <dgm:pt modelId="{89BF0991-86DF-5641-8134-A6DDB5497848}" type="pres">
      <dgm:prSet presAssocID="{2D4FAF53-BD9A-45FA-AA64-B1536C70374A}" presName="spacer" presStyleCnt="0"/>
      <dgm:spPr/>
    </dgm:pt>
    <dgm:pt modelId="{C91B892C-65F0-3943-B783-CA18090DDA30}" type="pres">
      <dgm:prSet presAssocID="{468E0908-7426-435E-A615-F1E0A49CD13E}" presName="parentText" presStyleLbl="node1" presStyleIdx="5" presStyleCnt="6">
        <dgm:presLayoutVars>
          <dgm:chMax val="0"/>
          <dgm:bulletEnabled val="1"/>
        </dgm:presLayoutVars>
      </dgm:prSet>
      <dgm:spPr/>
    </dgm:pt>
  </dgm:ptLst>
  <dgm:cxnLst>
    <dgm:cxn modelId="{B6FDBD02-3270-4581-945C-EF6A896148DF}" srcId="{A1FB7FE8-22E9-456B-A76E-C3BEEBCE7B6D}" destId="{468E0908-7426-435E-A615-F1E0A49CD13E}" srcOrd="5" destOrd="0" parTransId="{16862076-C110-439B-9648-B856C8845B75}" sibTransId="{F6130FDE-4CAA-4A4F-B913-15C7C0C55F98}"/>
    <dgm:cxn modelId="{9FC9F20A-2AE4-1349-8C45-49F48A8FB5C2}" type="presOf" srcId="{BC9EC25D-1FDE-4710-86C3-4E23A8CFB160}" destId="{C8D79FD0-EFDC-F74C-B0B1-6F0CB9BF220F}" srcOrd="0" destOrd="0" presId="urn:microsoft.com/office/officeart/2005/8/layout/vList2"/>
    <dgm:cxn modelId="{7EEB7D0D-139A-4E36-A4EB-A1BF389480C8}" srcId="{A1FB7FE8-22E9-456B-A76E-C3BEEBCE7B6D}" destId="{6DA78073-11AB-4ECE-A562-01BC9F91AD39}" srcOrd="3" destOrd="0" parTransId="{91FEA068-FAE0-4EEA-9D22-9E1FD55CBA67}" sibTransId="{3D1D2922-9202-425A-AAF8-50A168163275}"/>
    <dgm:cxn modelId="{84939510-E74B-4E9B-9296-83A0411CFC82}" srcId="{A1FB7FE8-22E9-456B-A76E-C3BEEBCE7B6D}" destId="{45E9B10D-CB57-41BE-A0C2-491BB5AEC035}" srcOrd="4" destOrd="0" parTransId="{A2BDD909-DFBD-4448-BF8B-864DE0AAB487}" sibTransId="{2D4FAF53-BD9A-45FA-AA64-B1536C70374A}"/>
    <dgm:cxn modelId="{B204183A-AC88-D947-B20F-C97DCF135D26}" type="presOf" srcId="{45E9B10D-CB57-41BE-A0C2-491BB5AEC035}" destId="{EC598101-D85E-A044-B530-8C8482A85155}" srcOrd="0" destOrd="0" presId="urn:microsoft.com/office/officeart/2005/8/layout/vList2"/>
    <dgm:cxn modelId="{EE8E5F69-C284-4759-8CB8-B4F77821B90B}" srcId="{A1FB7FE8-22E9-456B-A76E-C3BEEBCE7B6D}" destId="{408EBC9F-E382-4BE7-807A-F6FA9ABDE918}" srcOrd="0" destOrd="0" parTransId="{C383A097-8632-41CF-B6B2-B8038D3E3DA5}" sibTransId="{DAFD848F-05F9-4EDD-BEFD-077F5AAB81DD}"/>
    <dgm:cxn modelId="{49B1C669-5227-4852-9264-ACA811771901}" srcId="{A1FB7FE8-22E9-456B-A76E-C3BEEBCE7B6D}" destId="{BC9EC25D-1FDE-4710-86C3-4E23A8CFB160}" srcOrd="1" destOrd="0" parTransId="{8F952787-2D3B-46E9-8406-A125F4F62A4F}" sibTransId="{41204AA0-A475-4900-AF58-B03F58576B01}"/>
    <dgm:cxn modelId="{4206259E-3218-AE40-8D85-969BB421EE9C}" type="presOf" srcId="{468E0908-7426-435E-A615-F1E0A49CD13E}" destId="{C91B892C-65F0-3943-B783-CA18090DDA30}" srcOrd="0" destOrd="0" presId="urn:microsoft.com/office/officeart/2005/8/layout/vList2"/>
    <dgm:cxn modelId="{60D39FA4-E22B-444C-B446-38E134447645}" srcId="{A1FB7FE8-22E9-456B-A76E-C3BEEBCE7B6D}" destId="{FC1E4307-B013-49C9-BA0E-BB000E4381FF}" srcOrd="2" destOrd="0" parTransId="{6EE9DAD5-95D9-4D84-89AF-A29E222A8B5E}" sibTransId="{BFC4C96A-92CB-4F65-8986-A266FC1F02FB}"/>
    <dgm:cxn modelId="{F22FF0AC-F838-8246-AE47-6EEC23CA2A92}" type="presOf" srcId="{FC1E4307-B013-49C9-BA0E-BB000E4381FF}" destId="{868A677A-D1D5-8845-BA7C-A56285502031}" srcOrd="0" destOrd="0" presId="urn:microsoft.com/office/officeart/2005/8/layout/vList2"/>
    <dgm:cxn modelId="{FAA343C0-3AD1-8247-A916-D8209C75483C}" type="presOf" srcId="{408EBC9F-E382-4BE7-807A-F6FA9ABDE918}" destId="{5DC39811-0764-2544-B5C3-40E13763E58A}" srcOrd="0" destOrd="0" presId="urn:microsoft.com/office/officeart/2005/8/layout/vList2"/>
    <dgm:cxn modelId="{A9D721D8-491C-4445-8408-D83FB0CF22F1}" type="presOf" srcId="{A1FB7FE8-22E9-456B-A76E-C3BEEBCE7B6D}" destId="{8655E702-C250-3B41-9D5E-CA7EC3BC1F46}" srcOrd="0" destOrd="0" presId="urn:microsoft.com/office/officeart/2005/8/layout/vList2"/>
    <dgm:cxn modelId="{DAD26FEA-FAAA-A74B-8B1F-ACB19252CBCB}" type="presOf" srcId="{6DA78073-11AB-4ECE-A562-01BC9F91AD39}" destId="{79EE1870-5225-8C47-89E5-EEFB6D6A8FB5}" srcOrd="0" destOrd="0" presId="urn:microsoft.com/office/officeart/2005/8/layout/vList2"/>
    <dgm:cxn modelId="{A121A423-E7DC-454B-A743-B81249435BCD}" type="presParOf" srcId="{8655E702-C250-3B41-9D5E-CA7EC3BC1F46}" destId="{5DC39811-0764-2544-B5C3-40E13763E58A}" srcOrd="0" destOrd="0" presId="urn:microsoft.com/office/officeart/2005/8/layout/vList2"/>
    <dgm:cxn modelId="{5D3D9BB4-1D4A-BB42-871C-DFE9E73F1573}" type="presParOf" srcId="{8655E702-C250-3B41-9D5E-CA7EC3BC1F46}" destId="{E32578D1-A1EB-EA44-BA3D-5454E8F60F4D}" srcOrd="1" destOrd="0" presId="urn:microsoft.com/office/officeart/2005/8/layout/vList2"/>
    <dgm:cxn modelId="{C58EAAC7-B23A-A546-9980-9BB8CC90926B}" type="presParOf" srcId="{8655E702-C250-3B41-9D5E-CA7EC3BC1F46}" destId="{C8D79FD0-EFDC-F74C-B0B1-6F0CB9BF220F}" srcOrd="2" destOrd="0" presId="urn:microsoft.com/office/officeart/2005/8/layout/vList2"/>
    <dgm:cxn modelId="{0816CA8E-AC1F-F74D-9411-EC38DFE7DE8B}" type="presParOf" srcId="{8655E702-C250-3B41-9D5E-CA7EC3BC1F46}" destId="{69FF9F37-9CBB-B948-8928-8D9873B891C5}" srcOrd="3" destOrd="0" presId="urn:microsoft.com/office/officeart/2005/8/layout/vList2"/>
    <dgm:cxn modelId="{53C71C5C-77A8-2B4D-B049-2EA227D20F44}" type="presParOf" srcId="{8655E702-C250-3B41-9D5E-CA7EC3BC1F46}" destId="{868A677A-D1D5-8845-BA7C-A56285502031}" srcOrd="4" destOrd="0" presId="urn:microsoft.com/office/officeart/2005/8/layout/vList2"/>
    <dgm:cxn modelId="{C8207950-389A-914A-B4A9-86D46574ED42}" type="presParOf" srcId="{8655E702-C250-3B41-9D5E-CA7EC3BC1F46}" destId="{5AEFB407-97EF-E849-A3FA-C5BCC1BA5B2A}" srcOrd="5" destOrd="0" presId="urn:microsoft.com/office/officeart/2005/8/layout/vList2"/>
    <dgm:cxn modelId="{35957979-D041-BB47-A3D6-215FD5A3F1CF}" type="presParOf" srcId="{8655E702-C250-3B41-9D5E-CA7EC3BC1F46}" destId="{79EE1870-5225-8C47-89E5-EEFB6D6A8FB5}" srcOrd="6" destOrd="0" presId="urn:microsoft.com/office/officeart/2005/8/layout/vList2"/>
    <dgm:cxn modelId="{2238FA70-36A4-664E-8E0E-7A8BCFFD599C}" type="presParOf" srcId="{8655E702-C250-3B41-9D5E-CA7EC3BC1F46}" destId="{06A17D11-EAFC-674D-9152-E2FFB74B44A9}" srcOrd="7" destOrd="0" presId="urn:microsoft.com/office/officeart/2005/8/layout/vList2"/>
    <dgm:cxn modelId="{AC8E8522-1A05-7444-BFCA-923EB48BE22D}" type="presParOf" srcId="{8655E702-C250-3B41-9D5E-CA7EC3BC1F46}" destId="{EC598101-D85E-A044-B530-8C8482A85155}" srcOrd="8" destOrd="0" presId="urn:microsoft.com/office/officeart/2005/8/layout/vList2"/>
    <dgm:cxn modelId="{EDCD0AF9-6C44-2249-93C4-B001C49720C8}" type="presParOf" srcId="{8655E702-C250-3B41-9D5E-CA7EC3BC1F46}" destId="{89BF0991-86DF-5641-8134-A6DDB5497848}" srcOrd="9" destOrd="0" presId="urn:microsoft.com/office/officeart/2005/8/layout/vList2"/>
    <dgm:cxn modelId="{525BB893-26FD-5642-AA7A-E04A5CA86673}" type="presParOf" srcId="{8655E702-C250-3B41-9D5E-CA7EC3BC1F46}" destId="{C91B892C-65F0-3943-B783-CA18090DDA30}" srcOrd="10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11C1762-029F-AD4A-8F36-5A365560E7D6}">
      <dsp:nvSpPr>
        <dsp:cNvPr id="0" name=""/>
        <dsp:cNvSpPr/>
      </dsp:nvSpPr>
      <dsp:spPr>
        <a:xfrm>
          <a:off x="0" y="46759"/>
          <a:ext cx="10515600" cy="551655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/>
            <a:t>Introduction</a:t>
          </a:r>
        </a:p>
      </dsp:txBody>
      <dsp:txXfrm>
        <a:off x="26930" y="73689"/>
        <a:ext cx="10461740" cy="497795"/>
      </dsp:txXfrm>
    </dsp:sp>
    <dsp:sp modelId="{52EAEB6F-8392-824B-B9E0-E34049BDC2C4}">
      <dsp:nvSpPr>
        <dsp:cNvPr id="0" name=""/>
        <dsp:cNvSpPr/>
      </dsp:nvSpPr>
      <dsp:spPr>
        <a:xfrm>
          <a:off x="0" y="664654"/>
          <a:ext cx="10515600" cy="551655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/>
            <a:t>Aim</a:t>
          </a:r>
        </a:p>
      </dsp:txBody>
      <dsp:txXfrm>
        <a:off x="26930" y="691584"/>
        <a:ext cx="10461740" cy="497795"/>
      </dsp:txXfrm>
    </dsp:sp>
    <dsp:sp modelId="{53B87111-0820-3F4E-970C-3EC5F15A7EB3}">
      <dsp:nvSpPr>
        <dsp:cNvPr id="0" name=""/>
        <dsp:cNvSpPr/>
      </dsp:nvSpPr>
      <dsp:spPr>
        <a:xfrm>
          <a:off x="0" y="1282549"/>
          <a:ext cx="10515600" cy="551655"/>
        </a:xfrm>
        <a:prstGeom prst="round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/>
            <a:t>Components</a:t>
          </a:r>
        </a:p>
      </dsp:txBody>
      <dsp:txXfrm>
        <a:off x="26930" y="1309479"/>
        <a:ext cx="10461740" cy="497795"/>
      </dsp:txXfrm>
    </dsp:sp>
    <dsp:sp modelId="{27C9E523-221F-0745-A105-8420A7C31BF8}">
      <dsp:nvSpPr>
        <dsp:cNvPr id="0" name=""/>
        <dsp:cNvSpPr/>
      </dsp:nvSpPr>
      <dsp:spPr>
        <a:xfrm>
          <a:off x="0" y="1900444"/>
          <a:ext cx="10515600" cy="551655"/>
        </a:xfrm>
        <a:prstGeom prst="round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/>
            <a:t>Block Diagram</a:t>
          </a:r>
        </a:p>
      </dsp:txBody>
      <dsp:txXfrm>
        <a:off x="26930" y="1927374"/>
        <a:ext cx="10461740" cy="497795"/>
      </dsp:txXfrm>
    </dsp:sp>
    <dsp:sp modelId="{E956B87C-F6A7-1147-AF53-00B2B5CFA151}">
      <dsp:nvSpPr>
        <dsp:cNvPr id="0" name=""/>
        <dsp:cNvSpPr/>
      </dsp:nvSpPr>
      <dsp:spPr>
        <a:xfrm>
          <a:off x="0" y="2518339"/>
          <a:ext cx="10515600" cy="551655"/>
        </a:xfrm>
        <a:prstGeom prst="round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/>
            <a:t>Flow Chart</a:t>
          </a:r>
        </a:p>
      </dsp:txBody>
      <dsp:txXfrm>
        <a:off x="26930" y="2545269"/>
        <a:ext cx="10461740" cy="497795"/>
      </dsp:txXfrm>
    </dsp:sp>
    <dsp:sp modelId="{A5172522-0F8A-E145-A773-81514DB7601D}">
      <dsp:nvSpPr>
        <dsp:cNvPr id="0" name=""/>
        <dsp:cNvSpPr/>
      </dsp:nvSpPr>
      <dsp:spPr>
        <a:xfrm>
          <a:off x="0" y="3136234"/>
          <a:ext cx="10515600" cy="551655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/>
            <a:t>Result</a:t>
          </a:r>
        </a:p>
      </dsp:txBody>
      <dsp:txXfrm>
        <a:off x="26930" y="3163164"/>
        <a:ext cx="10461740" cy="497795"/>
      </dsp:txXfrm>
    </dsp:sp>
    <dsp:sp modelId="{3ADEF627-F005-684D-844D-8A6A3AA01863}">
      <dsp:nvSpPr>
        <dsp:cNvPr id="0" name=""/>
        <dsp:cNvSpPr/>
      </dsp:nvSpPr>
      <dsp:spPr>
        <a:xfrm>
          <a:off x="0" y="3754129"/>
          <a:ext cx="10515600" cy="551655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/>
            <a:t>Conclusion</a:t>
          </a:r>
        </a:p>
      </dsp:txBody>
      <dsp:txXfrm>
        <a:off x="26930" y="3781059"/>
        <a:ext cx="10461740" cy="497795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DC39811-0764-2544-B5C3-40E13763E58A}">
      <dsp:nvSpPr>
        <dsp:cNvPr id="0" name=""/>
        <dsp:cNvSpPr/>
      </dsp:nvSpPr>
      <dsp:spPr>
        <a:xfrm>
          <a:off x="0" y="24489"/>
          <a:ext cx="10515600" cy="67626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/>
            <a:t>Natural disasters like floods require fast and accurate response to save lives and minimize damage. Traditional methods are slow and risky, making real-time data crucial for emergency teams. </a:t>
          </a:r>
        </a:p>
      </dsp:txBody>
      <dsp:txXfrm>
        <a:off x="33012" y="57501"/>
        <a:ext cx="10449576" cy="610236"/>
      </dsp:txXfrm>
    </dsp:sp>
    <dsp:sp modelId="{C8D79FD0-EFDC-F74C-B0B1-6F0CB9BF220F}">
      <dsp:nvSpPr>
        <dsp:cNvPr id="0" name=""/>
        <dsp:cNvSpPr/>
      </dsp:nvSpPr>
      <dsp:spPr>
        <a:xfrm>
          <a:off x="0" y="749709"/>
          <a:ext cx="10515600" cy="67626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b="1" kern="1200" dirty="0"/>
            <a:t>Our Disaster Management Drone is designed to: </a:t>
          </a:r>
        </a:p>
      </dsp:txBody>
      <dsp:txXfrm>
        <a:off x="33012" y="782721"/>
        <a:ext cx="10449576" cy="610236"/>
      </dsp:txXfrm>
    </dsp:sp>
    <dsp:sp modelId="{868A677A-D1D5-8845-BA7C-A56285502031}">
      <dsp:nvSpPr>
        <dsp:cNvPr id="0" name=""/>
        <dsp:cNvSpPr/>
      </dsp:nvSpPr>
      <dsp:spPr>
        <a:xfrm>
          <a:off x="0" y="1474929"/>
          <a:ext cx="10515600" cy="67626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- Map disaster-affected areas in real time using aerial imaging </a:t>
          </a:r>
        </a:p>
      </dsp:txBody>
      <dsp:txXfrm>
        <a:off x="33012" y="1507941"/>
        <a:ext cx="10449576" cy="610236"/>
      </dsp:txXfrm>
    </dsp:sp>
    <dsp:sp modelId="{79EE1870-5225-8C47-89E5-EEFB6D6A8FB5}">
      <dsp:nvSpPr>
        <dsp:cNvPr id="0" name=""/>
        <dsp:cNvSpPr/>
      </dsp:nvSpPr>
      <dsp:spPr>
        <a:xfrm>
          <a:off x="0" y="2200149"/>
          <a:ext cx="10515600" cy="67626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- Detect survivors, debris, and fires using AI-based object detection </a:t>
          </a:r>
        </a:p>
      </dsp:txBody>
      <dsp:txXfrm>
        <a:off x="33012" y="2233161"/>
        <a:ext cx="10449576" cy="610236"/>
      </dsp:txXfrm>
    </dsp:sp>
    <dsp:sp modelId="{EC598101-D85E-A044-B530-8C8482A85155}">
      <dsp:nvSpPr>
        <dsp:cNvPr id="0" name=""/>
        <dsp:cNvSpPr/>
      </dsp:nvSpPr>
      <dsp:spPr>
        <a:xfrm>
          <a:off x="0" y="2925369"/>
          <a:ext cx="10515600" cy="67626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- Provide live video &amp; data transmission for rescue operations </a:t>
          </a:r>
        </a:p>
      </dsp:txBody>
      <dsp:txXfrm>
        <a:off x="33012" y="2958381"/>
        <a:ext cx="10449576" cy="610236"/>
      </dsp:txXfrm>
    </dsp:sp>
    <dsp:sp modelId="{C91B892C-65F0-3943-B783-CA18090DDA30}">
      <dsp:nvSpPr>
        <dsp:cNvPr id="0" name=""/>
        <dsp:cNvSpPr/>
      </dsp:nvSpPr>
      <dsp:spPr>
        <a:xfrm>
          <a:off x="0" y="3650589"/>
          <a:ext cx="10515600" cy="67626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- Equipped with AI, this drone enhances situational awareness, speeds up disaster response, and improves search &amp; rescue efficiency. </a:t>
          </a:r>
        </a:p>
      </dsp:txBody>
      <dsp:txXfrm>
        <a:off x="33012" y="3683601"/>
        <a:ext cx="10449576" cy="61023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jpeg>
</file>

<file path=ppt/media/image11.png>
</file>

<file path=ppt/media/image12.png>
</file>

<file path=ppt/media/image13.png>
</file>

<file path=ppt/media/image2.pn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7ADADC1-3570-4F0B-A793-4AA9BF47E265}" type="datetimeFigureOut">
              <a:rPr lang="en-US" smtClean="0"/>
              <a:t>2/11/25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563B55F-B0FA-4EDC-9EF6-73113C9517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990586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563B55F-B0FA-4EDC-9EF6-73113C95173A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59101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Notes Placeholder">
            <a:extLst>
              <a:ext uri="{FF2B5EF4-FFF2-40B4-BE49-F238E27FC236}">
                <a16:creationId xmlns:a16="http://schemas.microsoft.com/office/drawing/2014/main" id="{58B6CA05-4D1A-0111-0A60-52353FCCF0FD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-2147483648" y="-2147483648"/>
            <a:ext cx="0" cy="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spcBef>
                <a:spcPct val="0"/>
              </a:spcBef>
            </a:pPr>
            <a:endParaRPr lang="en-US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Notes Placeholder">
            <a:extLst>
              <a:ext uri="{FF2B5EF4-FFF2-40B4-BE49-F238E27FC236}">
                <a16:creationId xmlns:a16="http://schemas.microsoft.com/office/drawing/2014/main" id="{F3622C6A-D045-1CA5-31D7-5F98D4907000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-2147483648" y="-2147483648"/>
            <a:ext cx="0" cy="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spcBef>
                <a:spcPct val="0"/>
              </a:spcBef>
            </a:pPr>
            <a:endParaRPr lang="en-US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58E72D-3837-F423-FBA6-30359F907C4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BE8AC22-0AA3-AE32-338E-9D87200E509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5D788C0-087E-576C-90B1-ACAE000C5A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E9E2F0-8586-4988-A5FF-51E1F05E2D05}" type="datetimeFigureOut">
              <a:rPr lang="en-US" smtClean="0"/>
              <a:t>2/11/25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FBB4993-CBBE-94AB-49A0-11FA1CD976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30BA874-DD96-1618-052E-5615CB87CD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CC49B4-CCA2-48FA-B7D2-B3B0EFC3C9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96073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A47B99-D14E-8244-BF6C-2061A423E7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B2C0573-DFBE-4007-8AE5-7A846902FDD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DFAACEE-41A4-28D7-A440-DBC426BBE9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E9E2F0-8586-4988-A5FF-51E1F05E2D05}" type="datetimeFigureOut">
              <a:rPr lang="en-US" smtClean="0"/>
              <a:t>2/11/25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EED7C51-8681-374D-6F1E-B3A9BC3966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C65F184-170A-2987-4B9B-A505081EBB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CC49B4-CCA2-48FA-B7D2-B3B0EFC3C9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030594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043A201-A119-572F-C598-EA78FB20285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4778C39-51F7-BF89-BA2D-56D6CC02A89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DCA9219-9028-CB14-F8C0-F1291AB6CC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E9E2F0-8586-4988-A5FF-51E1F05E2D05}" type="datetimeFigureOut">
              <a:rPr lang="en-US" smtClean="0"/>
              <a:t>2/11/25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0EEDD6C-5BEB-FF7C-DA01-C918D7810A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482C57C-0CB9-C5E0-4F08-ECFC89CEC2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CC49B4-CCA2-48FA-B7D2-B3B0EFC3C9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54466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E2BBD4-18C4-526A-897B-8CB64D89FA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A986B2-8FD4-D7DA-278B-00B709AEEF4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CF68F29-E567-E4DB-B4A5-63F58FB988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E9E2F0-8586-4988-A5FF-51E1F05E2D05}" type="datetimeFigureOut">
              <a:rPr lang="en-US" smtClean="0"/>
              <a:t>2/11/25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59539E8-A321-00BA-7D4A-8A9447217B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9891712-30B9-C159-798D-CDE78DD8E3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CC49B4-CCA2-48FA-B7D2-B3B0EFC3C9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50264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AFDC85-A04D-44C1-2C31-5351912B8E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24595D1-62C3-AF6A-7704-C34529E1C39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F245B40-6424-1964-D9B1-6386C522C7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E9E2F0-8586-4988-A5FF-51E1F05E2D05}" type="datetimeFigureOut">
              <a:rPr lang="en-US" smtClean="0"/>
              <a:t>2/11/25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9DFFEE5-D837-BC9C-76E5-BBBA952025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4C755F2-1A6D-1196-A923-51B60AE180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CC49B4-CCA2-48FA-B7D2-B3B0EFC3C9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24888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67FEC7-2D2C-A8D7-908D-54CD643D24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C28D9F-79C4-F174-75FB-CF66C11658B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6040853-16D0-730E-4A80-A3E59EA5E12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FAF6C89-A3B9-10B1-78B0-A7761F673D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E9E2F0-8586-4988-A5FF-51E1F05E2D05}" type="datetimeFigureOut">
              <a:rPr lang="en-US" smtClean="0"/>
              <a:t>2/11/25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215CACA-E642-D74A-690A-9A220AEB35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D2B364-0B8D-57B1-0AEF-2D58786B85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CC49B4-CCA2-48FA-B7D2-B3B0EFC3C9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98461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36D59D-A68A-55B9-DB69-3481C9CBE1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D990D60-12AA-B0E5-1DA1-0309D8D8BAD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486A5C7-4712-C0F7-3866-CE74084560A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C7EE5BC-F299-620F-14A4-DC6DEAA6B40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81D92AB-6399-C498-BEAF-41B769E3498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513EC8E-2C42-B380-B256-02CC6DC901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E9E2F0-8586-4988-A5FF-51E1F05E2D05}" type="datetimeFigureOut">
              <a:rPr lang="en-US" smtClean="0"/>
              <a:t>2/11/25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3B073B6-2154-BB9E-9C66-8B9C915452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6696395-9D48-9BCA-E720-F31D4515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CC49B4-CCA2-48FA-B7D2-B3B0EFC3C9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86155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E7AA93-98E3-BD67-6F33-75540686D1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7C40C43-876E-4FF2-56C4-5018F40E42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E9E2F0-8586-4988-A5FF-51E1F05E2D05}" type="datetimeFigureOut">
              <a:rPr lang="en-US" smtClean="0"/>
              <a:t>2/11/25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72E7295-2284-0AD5-5AED-8E3F0C8D3B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178BC18-73ED-E43A-D5ED-58C5977706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CC49B4-CCA2-48FA-B7D2-B3B0EFC3C9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289021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E89534B-321E-836C-D1C1-E3F0803BAA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E9E2F0-8586-4988-A5FF-51E1F05E2D05}" type="datetimeFigureOut">
              <a:rPr lang="en-US" smtClean="0"/>
              <a:t>2/11/25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F789619-8AFD-67FB-A91A-4777E45DB1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5EE3520-7E55-71F3-35D7-9E70473400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CC49B4-CCA2-48FA-B7D2-B3B0EFC3C9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787305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5974EA-080C-C319-439B-E40C8161AE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E8A84F-8D6F-7032-19CC-0B345A8E37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3F5F1AC-6CF9-D934-F344-AC1D2EA5FC9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4BF2A41-A90E-F7DB-5ACB-E7E30010F3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E9E2F0-8586-4988-A5FF-51E1F05E2D05}" type="datetimeFigureOut">
              <a:rPr lang="en-US" smtClean="0"/>
              <a:t>2/11/25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C23F803-63B8-2A09-9273-A0F9D79FF2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8B07F73-57FF-8D46-D16C-DDB1462DED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CC49B4-CCA2-48FA-B7D2-B3B0EFC3C9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39940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0FFA99-C141-7487-FE0B-1015D64BEF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847C2D4-8C3A-0B5F-B727-E5FDA706192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0CD0190-FE18-ACEA-F323-38F0A6615FA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893F206-E777-B557-6B3E-AE07640CA2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E9E2F0-8586-4988-A5FF-51E1F05E2D05}" type="datetimeFigureOut">
              <a:rPr lang="en-US" smtClean="0"/>
              <a:t>2/11/25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3971E62-8DA3-FDE3-5133-7BF585D3DD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139884E-C1D4-F0C7-E63E-EFB5CC3E10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CC49B4-CCA2-48FA-B7D2-B3B0EFC3C9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45714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412C372-2833-FC0E-A9E8-DC12D21F79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4A4CC68-25CE-5B04-0200-F4A71423BC7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9A80F9-83AA-1ADC-F54B-20198097264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E9E2F0-8586-4988-A5FF-51E1F05E2D05}" type="datetimeFigureOut">
              <a:rPr lang="en-US" smtClean="0"/>
              <a:t>2/11/25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E1913F8-AB20-5445-61E8-7E539CC2E94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DA04E22-D895-8C75-FB93-87EE7EC0B1E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DCC49B4-CCA2-48FA-B7D2-B3B0EFC3C9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58942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3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jpeg"/><Relationship Id="rId3" Type="http://schemas.openxmlformats.org/officeDocument/2006/relationships/image" Target="../media/image2.png"/><Relationship Id="rId7" Type="http://schemas.openxmlformats.org/officeDocument/2006/relationships/image" Target="../media/image6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jpeg"/><Relationship Id="rId11" Type="http://schemas.openxmlformats.org/officeDocument/2006/relationships/image" Target="../media/image10.jpeg"/><Relationship Id="rId5" Type="http://schemas.openxmlformats.org/officeDocument/2006/relationships/image" Target="../media/image4.jpeg"/><Relationship Id="rId10" Type="http://schemas.openxmlformats.org/officeDocument/2006/relationships/image" Target="../media/image9.jpeg"/><Relationship Id="rId4" Type="http://schemas.openxmlformats.org/officeDocument/2006/relationships/image" Target="../media/image3.jpeg"/><Relationship Id="rId9" Type="http://schemas.openxmlformats.org/officeDocument/2006/relationships/image" Target="../media/image8.jpe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626482-5155-6B97-61A4-F44B2893BAD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96180" y="406400"/>
            <a:ext cx="9144000" cy="2387600"/>
          </a:xfrm>
        </p:spPr>
        <p:txBody>
          <a:bodyPr>
            <a:normAutofit fontScale="90000"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Disaster Management Drone for Real-Time Mapping &amp; Detection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7E9776B-C3B0-3ACC-A765-4B7AF1FFF5B3}"/>
              </a:ext>
            </a:extLst>
          </p:cNvPr>
          <p:cNvSpPr txBox="1"/>
          <p:nvPr/>
        </p:nvSpPr>
        <p:spPr>
          <a:xfrm>
            <a:off x="1396181" y="4185920"/>
            <a:ext cx="927313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Akash Shelar          240840143002</a:t>
            </a:r>
          </a:p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Mihir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Harne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240840143003</a:t>
            </a:r>
          </a:p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Mohit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Pawaskar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240840143005</a:t>
            </a:r>
          </a:p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Ojas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Sannak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240840143006</a:t>
            </a:r>
          </a:p>
        </p:txBody>
      </p:sp>
    </p:spTree>
    <p:extLst>
      <p:ext uri="{BB962C8B-B14F-4D97-AF65-F5344CB8AC3E}">
        <p14:creationId xmlns:p14="http://schemas.microsoft.com/office/powerpoint/2010/main" val="116721046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>
            <a:extLst>
              <a:ext uri="{FF2B5EF4-FFF2-40B4-BE49-F238E27FC236}">
                <a16:creationId xmlns:a16="http://schemas.microsoft.com/office/drawing/2014/main" id="{21DC726B-9FB6-DCF5-C566-DDA68A3E986A}"/>
              </a:ext>
            </a:extLst>
          </p:cNvPr>
          <p:cNvSpPr txBox="1"/>
          <p:nvPr/>
        </p:nvSpPr>
        <p:spPr>
          <a:xfrm>
            <a:off x="1175658" y="1254435"/>
            <a:ext cx="6150428" cy="974626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marL="8139">
              <a:defRPr/>
            </a:pPr>
            <a:r>
              <a:rPr sz="2000" spc="-58" dirty="0">
                <a:latin typeface="Times New Roman"/>
                <a:cs typeface="Times New Roman"/>
              </a:rPr>
              <a:t>A</a:t>
            </a:r>
            <a:r>
              <a:rPr sz="2000" dirty="0">
                <a:latin typeface="Times New Roman"/>
                <a:cs typeface="Times New Roman"/>
              </a:rPr>
              <a:t>vai</a:t>
            </a:r>
            <a:r>
              <a:rPr sz="2000" spc="-6" dirty="0">
                <a:latin typeface="Times New Roman"/>
                <a:cs typeface="Times New Roman"/>
              </a:rPr>
              <a:t>l</a:t>
            </a:r>
            <a:r>
              <a:rPr sz="2000" dirty="0">
                <a:latin typeface="Times New Roman"/>
                <a:cs typeface="Times New Roman"/>
              </a:rPr>
              <a:t>ab</a:t>
            </a:r>
            <a:r>
              <a:rPr sz="2000" spc="-6" dirty="0">
                <a:latin typeface="Times New Roman"/>
                <a:cs typeface="Times New Roman"/>
              </a:rPr>
              <a:t>l</a:t>
            </a:r>
            <a:r>
              <a:rPr sz="2000" dirty="0">
                <a:latin typeface="Times New Roman"/>
                <a:cs typeface="Times New Roman"/>
              </a:rPr>
              <a:t>e Ca</a:t>
            </a:r>
            <a:r>
              <a:rPr sz="2000" spc="-10" dirty="0">
                <a:latin typeface="Times New Roman"/>
                <a:cs typeface="Times New Roman"/>
              </a:rPr>
              <a:t>p</a:t>
            </a:r>
            <a:r>
              <a:rPr sz="2000" dirty="0">
                <a:latin typeface="Times New Roman"/>
                <a:cs typeface="Times New Roman"/>
              </a:rPr>
              <a:t>a</a:t>
            </a:r>
            <a:r>
              <a:rPr sz="2000" spc="-6" dirty="0">
                <a:latin typeface="Times New Roman"/>
                <a:cs typeface="Times New Roman"/>
              </a:rPr>
              <a:t>c</a:t>
            </a:r>
            <a:r>
              <a:rPr sz="2000" dirty="0">
                <a:latin typeface="Times New Roman"/>
                <a:cs typeface="Times New Roman"/>
              </a:rPr>
              <a:t>ity </a:t>
            </a:r>
            <a:r>
              <a:rPr sz="2000" spc="-6" dirty="0">
                <a:latin typeface="Times New Roman"/>
                <a:cs typeface="Times New Roman"/>
              </a:rPr>
              <a:t>a</a:t>
            </a:r>
            <a:r>
              <a:rPr sz="2000" dirty="0">
                <a:latin typeface="Times New Roman"/>
                <a:cs typeface="Times New Roman"/>
              </a:rPr>
              <a:t>t 75%</a:t>
            </a:r>
          </a:p>
          <a:p>
            <a:pPr marL="8139">
              <a:spcBef>
                <a:spcPts val="192"/>
              </a:spcBef>
              <a:defRPr/>
            </a:pPr>
            <a:r>
              <a:rPr sz="2000" dirty="0">
                <a:latin typeface="Times New Roman"/>
                <a:cs typeface="Times New Roman"/>
              </a:rPr>
              <a:t>Cap</a:t>
            </a:r>
            <a:r>
              <a:rPr sz="2000" spc="-6" dirty="0">
                <a:latin typeface="Times New Roman"/>
                <a:cs typeface="Times New Roman"/>
              </a:rPr>
              <a:t>a</a:t>
            </a:r>
            <a:r>
              <a:rPr sz="2000" dirty="0">
                <a:latin typeface="Times New Roman"/>
                <a:cs typeface="Times New Roman"/>
              </a:rPr>
              <a:t>city</a:t>
            </a:r>
            <a:r>
              <a:rPr sz="2000" spc="-10" dirty="0">
                <a:latin typeface="Times New Roman"/>
                <a:cs typeface="Times New Roman"/>
              </a:rPr>
              <a:t> </a:t>
            </a:r>
            <a:r>
              <a:rPr sz="2000" dirty="0">
                <a:latin typeface="Times New Roman"/>
                <a:cs typeface="Times New Roman"/>
              </a:rPr>
              <a:t>in</a:t>
            </a:r>
            <a:r>
              <a:rPr sz="2000" spc="-16" dirty="0">
                <a:latin typeface="Times New Roman"/>
                <a:cs typeface="Times New Roman"/>
              </a:rPr>
              <a:t> </a:t>
            </a:r>
            <a:r>
              <a:rPr sz="2000" dirty="0">
                <a:latin typeface="Times New Roman"/>
                <a:cs typeface="Times New Roman"/>
              </a:rPr>
              <a:t>Wh </a:t>
            </a:r>
            <a:r>
              <a:rPr sz="2000" spc="-10" dirty="0">
                <a:latin typeface="Times New Roman"/>
                <a:cs typeface="Times New Roman"/>
              </a:rPr>
              <a:t>(</a:t>
            </a:r>
            <a:r>
              <a:rPr sz="2000" spc="-61" dirty="0">
                <a:latin typeface="Times New Roman"/>
                <a:cs typeface="Times New Roman"/>
              </a:rPr>
              <a:t>W</a:t>
            </a:r>
            <a:r>
              <a:rPr sz="2000" dirty="0">
                <a:latin typeface="Times New Roman"/>
                <a:cs typeface="Times New Roman"/>
              </a:rPr>
              <a:t>a</a:t>
            </a:r>
            <a:r>
              <a:rPr sz="2000" spc="-6" dirty="0">
                <a:latin typeface="Times New Roman"/>
                <a:cs typeface="Times New Roman"/>
              </a:rPr>
              <a:t>t</a:t>
            </a:r>
            <a:r>
              <a:rPr sz="2000" spc="6" dirty="0">
                <a:latin typeface="Times New Roman"/>
                <a:cs typeface="Times New Roman"/>
              </a:rPr>
              <a:t>t</a:t>
            </a:r>
            <a:r>
              <a:rPr sz="2000" dirty="0">
                <a:latin typeface="Times New Roman"/>
                <a:cs typeface="Times New Roman"/>
              </a:rPr>
              <a:t>-ho</a:t>
            </a:r>
            <a:r>
              <a:rPr sz="2000" spc="-10" dirty="0">
                <a:latin typeface="Times New Roman"/>
                <a:cs typeface="Times New Roman"/>
              </a:rPr>
              <a:t>u</a:t>
            </a:r>
            <a:r>
              <a:rPr sz="2000" dirty="0">
                <a:latin typeface="Times New Roman"/>
                <a:cs typeface="Times New Roman"/>
              </a:rPr>
              <a:t>r</a:t>
            </a:r>
            <a:r>
              <a:rPr sz="2000" spc="-3" dirty="0">
                <a:latin typeface="Times New Roman"/>
                <a:cs typeface="Times New Roman"/>
              </a:rPr>
              <a:t>s</a:t>
            </a:r>
            <a:r>
              <a:rPr sz="2000" dirty="0">
                <a:latin typeface="Times New Roman"/>
                <a:cs typeface="Times New Roman"/>
              </a:rPr>
              <a:t>) </a:t>
            </a:r>
            <a:r>
              <a:rPr sz="2000" spc="-3" dirty="0">
                <a:latin typeface="Times New Roman"/>
                <a:cs typeface="Times New Roman"/>
              </a:rPr>
              <a:t>=</a:t>
            </a:r>
            <a:r>
              <a:rPr sz="2000" dirty="0">
                <a:latin typeface="Times New Roman"/>
                <a:cs typeface="Times New Roman"/>
              </a:rPr>
              <a:t>76.96Wh×0.75</a:t>
            </a:r>
          </a:p>
          <a:p>
            <a:pPr marL="1121613">
              <a:spcBef>
                <a:spcPts val="199"/>
              </a:spcBef>
              <a:defRPr/>
            </a:pPr>
            <a:r>
              <a:rPr lang="en-US" sz="2000" dirty="0">
                <a:latin typeface="Times New Roman"/>
                <a:cs typeface="Times New Roman"/>
              </a:rPr>
              <a:t>                              </a:t>
            </a:r>
            <a:r>
              <a:rPr sz="2000" dirty="0">
                <a:latin typeface="Times New Roman"/>
                <a:cs typeface="Times New Roman"/>
              </a:rPr>
              <a:t>=57.7</a:t>
            </a:r>
            <a:r>
              <a:rPr sz="2000" spc="-16" dirty="0">
                <a:latin typeface="Times New Roman"/>
                <a:cs typeface="Times New Roman"/>
              </a:rPr>
              <a:t> </a:t>
            </a:r>
            <a:r>
              <a:rPr sz="2000" dirty="0">
                <a:latin typeface="Times New Roman"/>
                <a:cs typeface="Times New Roman"/>
              </a:rPr>
              <a:t>Wh</a:t>
            </a:r>
          </a:p>
        </p:txBody>
      </p:sp>
      <p:sp>
        <p:nvSpPr>
          <p:cNvPr id="3" name="object 3">
            <a:extLst>
              <a:ext uri="{FF2B5EF4-FFF2-40B4-BE49-F238E27FC236}">
                <a16:creationId xmlns:a16="http://schemas.microsoft.com/office/drawing/2014/main" id="{0B0C207E-F73E-50FC-604A-CB146A2C0C34}"/>
              </a:ext>
            </a:extLst>
          </p:cNvPr>
          <p:cNvSpPr txBox="1"/>
          <p:nvPr/>
        </p:nvSpPr>
        <p:spPr>
          <a:xfrm>
            <a:off x="1175657" y="2586730"/>
            <a:ext cx="4524981" cy="36933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marL="8139">
              <a:defRPr/>
            </a:pPr>
            <a:r>
              <a:rPr sz="2400" spc="-6" dirty="0">
                <a:latin typeface="Times New Roman"/>
                <a:cs typeface="Times New Roman"/>
              </a:rPr>
              <a:t>Calc</a:t>
            </a:r>
            <a:r>
              <a:rPr sz="2400" spc="-3" dirty="0">
                <a:latin typeface="Times New Roman"/>
                <a:cs typeface="Times New Roman"/>
              </a:rPr>
              <a:t>u</a:t>
            </a:r>
            <a:r>
              <a:rPr sz="2400" spc="-6" dirty="0">
                <a:latin typeface="Times New Roman"/>
                <a:cs typeface="Times New Roman"/>
              </a:rPr>
              <a:t>late</a:t>
            </a:r>
            <a:r>
              <a:rPr sz="2400" spc="-3" dirty="0">
                <a:latin typeface="Times New Roman"/>
                <a:cs typeface="Times New Roman"/>
              </a:rPr>
              <a:t> </a:t>
            </a:r>
            <a:r>
              <a:rPr sz="2400" spc="-13" dirty="0">
                <a:latin typeface="Times New Roman"/>
                <a:cs typeface="Times New Roman"/>
              </a:rPr>
              <a:t>E</a:t>
            </a:r>
            <a:r>
              <a:rPr sz="2400" spc="-6" dirty="0">
                <a:latin typeface="Times New Roman"/>
                <a:cs typeface="Times New Roman"/>
              </a:rPr>
              <a:t>ndura</a:t>
            </a:r>
            <a:r>
              <a:rPr sz="2400" dirty="0">
                <a:latin typeface="Times New Roman"/>
                <a:cs typeface="Times New Roman"/>
              </a:rPr>
              <a:t>n</a:t>
            </a:r>
            <a:r>
              <a:rPr sz="2400" spc="-6" dirty="0">
                <a:latin typeface="Times New Roman"/>
                <a:cs typeface="Times New Roman"/>
              </a:rPr>
              <a:t>ce</a:t>
            </a:r>
            <a:r>
              <a:rPr sz="2400" spc="-3" dirty="0">
                <a:latin typeface="Times New Roman"/>
                <a:cs typeface="Times New Roman"/>
              </a:rPr>
              <a:t> </a:t>
            </a:r>
            <a:r>
              <a:rPr sz="2400" spc="-13" dirty="0">
                <a:latin typeface="Times New Roman"/>
                <a:cs typeface="Times New Roman"/>
              </a:rPr>
              <a:t>(</a:t>
            </a:r>
            <a:r>
              <a:rPr sz="2400" spc="-6" dirty="0">
                <a:latin typeface="Times New Roman"/>
                <a:cs typeface="Times New Roman"/>
              </a:rPr>
              <a:t>Fli</a:t>
            </a:r>
            <a:r>
              <a:rPr sz="2400" spc="-3" dirty="0">
                <a:latin typeface="Times New Roman"/>
                <a:cs typeface="Times New Roman"/>
              </a:rPr>
              <a:t>g</a:t>
            </a:r>
            <a:r>
              <a:rPr sz="2400" spc="-6" dirty="0">
                <a:latin typeface="Times New Roman"/>
                <a:cs typeface="Times New Roman"/>
              </a:rPr>
              <a:t>ht</a:t>
            </a:r>
            <a:r>
              <a:rPr sz="2400" spc="-19" dirty="0">
                <a:latin typeface="Times New Roman"/>
                <a:cs typeface="Times New Roman"/>
              </a:rPr>
              <a:t> </a:t>
            </a:r>
            <a:r>
              <a:rPr sz="2400" spc="-42" dirty="0">
                <a:latin typeface="Times New Roman"/>
                <a:cs typeface="Times New Roman"/>
              </a:rPr>
              <a:t>T</a:t>
            </a:r>
            <a:r>
              <a:rPr sz="2400" spc="-3" dirty="0">
                <a:latin typeface="Times New Roman"/>
                <a:cs typeface="Times New Roman"/>
              </a:rPr>
              <a:t>i</a:t>
            </a:r>
            <a:r>
              <a:rPr sz="2400" spc="-13" dirty="0">
                <a:latin typeface="Times New Roman"/>
                <a:cs typeface="Times New Roman"/>
              </a:rPr>
              <a:t>m</a:t>
            </a:r>
            <a:r>
              <a:rPr sz="2400" spc="3" dirty="0">
                <a:latin typeface="Times New Roman"/>
                <a:cs typeface="Times New Roman"/>
              </a:rPr>
              <a:t>e</a:t>
            </a:r>
            <a:r>
              <a:rPr sz="2400" spc="-10" dirty="0">
                <a:latin typeface="Times New Roman"/>
                <a:cs typeface="Times New Roman"/>
              </a:rPr>
              <a:t>)</a:t>
            </a:r>
            <a:r>
              <a:rPr sz="2400" spc="-3" dirty="0">
                <a:latin typeface="Times New Roman"/>
                <a:cs typeface="Times New Roman"/>
              </a:rPr>
              <a:t>:</a:t>
            </a:r>
            <a:r>
              <a:rPr sz="2400" spc="3" dirty="0">
                <a:latin typeface="Times New Roman"/>
                <a:cs typeface="Times New Roman"/>
              </a:rPr>
              <a:t> </a:t>
            </a:r>
            <a:r>
              <a:rPr sz="2400" spc="-6" dirty="0">
                <a:latin typeface="Times New Roman"/>
                <a:cs typeface="Times New Roman"/>
              </a:rPr>
              <a:t>-</a:t>
            </a:r>
            <a:endParaRPr sz="2400" dirty="0">
              <a:latin typeface="Times New Roman"/>
              <a:cs typeface="Times New Roman"/>
            </a:endParaRPr>
          </a:p>
        </p:txBody>
      </p:sp>
      <p:sp>
        <p:nvSpPr>
          <p:cNvPr id="4" name="object 4">
            <a:extLst>
              <a:ext uri="{FF2B5EF4-FFF2-40B4-BE49-F238E27FC236}">
                <a16:creationId xmlns:a16="http://schemas.microsoft.com/office/drawing/2014/main" id="{28EC5C06-8994-A122-D204-2271DE962C23}"/>
              </a:ext>
            </a:extLst>
          </p:cNvPr>
          <p:cNvSpPr txBox="1"/>
          <p:nvPr/>
        </p:nvSpPr>
        <p:spPr>
          <a:xfrm>
            <a:off x="1217860" y="4238656"/>
            <a:ext cx="2221145" cy="30777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marL="8139">
              <a:defRPr/>
            </a:pPr>
            <a:r>
              <a:rPr lang="en-IN" sz="2000" spc="-6" dirty="0">
                <a:latin typeface="Times New Roman"/>
                <a:cs typeface="Times New Roman"/>
              </a:rPr>
              <a:t>En</a:t>
            </a:r>
            <a:r>
              <a:rPr lang="en-IN" sz="2000" spc="-3" dirty="0">
                <a:latin typeface="Times New Roman"/>
                <a:cs typeface="Times New Roman"/>
              </a:rPr>
              <a:t>d</a:t>
            </a:r>
            <a:r>
              <a:rPr lang="en-IN" sz="2000" spc="-6" dirty="0">
                <a:latin typeface="Times New Roman"/>
                <a:cs typeface="Times New Roman"/>
              </a:rPr>
              <a:t>urance</a:t>
            </a:r>
            <a:r>
              <a:rPr lang="en-IN" sz="2000" spc="-3" dirty="0">
                <a:latin typeface="Times New Roman"/>
                <a:cs typeface="Times New Roman"/>
              </a:rPr>
              <a:t> </a:t>
            </a:r>
            <a:r>
              <a:rPr lang="en-IN" sz="2000" spc="-6" dirty="0">
                <a:latin typeface="Times New Roman"/>
                <a:cs typeface="Times New Roman"/>
              </a:rPr>
              <a:t>(h</a:t>
            </a:r>
            <a:r>
              <a:rPr lang="en-IN" sz="2000" spc="-3" dirty="0">
                <a:latin typeface="Times New Roman"/>
                <a:cs typeface="Times New Roman"/>
              </a:rPr>
              <a:t>o</a:t>
            </a:r>
            <a:r>
              <a:rPr lang="en-IN" sz="2000" spc="-6" dirty="0">
                <a:latin typeface="Times New Roman"/>
                <a:cs typeface="Times New Roman"/>
              </a:rPr>
              <a:t>urs)</a:t>
            </a:r>
            <a:r>
              <a:rPr lang="en-IN" sz="2000" spc="6" dirty="0">
                <a:latin typeface="Times New Roman"/>
                <a:cs typeface="Times New Roman"/>
              </a:rPr>
              <a:t> </a:t>
            </a:r>
            <a:r>
              <a:rPr lang="en-IN" sz="2000" spc="-6" dirty="0">
                <a:latin typeface="Times New Roman"/>
                <a:cs typeface="Times New Roman"/>
              </a:rPr>
              <a:t>=</a:t>
            </a:r>
            <a:endParaRPr lang="en-IN" sz="2000" dirty="0">
              <a:latin typeface="Times New Roman"/>
              <a:cs typeface="Times New Roman"/>
            </a:endParaRPr>
          </a:p>
        </p:txBody>
      </p:sp>
      <p:sp>
        <p:nvSpPr>
          <p:cNvPr id="5" name="object 5">
            <a:extLst>
              <a:ext uri="{FF2B5EF4-FFF2-40B4-BE49-F238E27FC236}">
                <a16:creationId xmlns:a16="http://schemas.microsoft.com/office/drawing/2014/main" id="{371299A5-89CF-62E6-F58F-D4E0E3C412B0}"/>
              </a:ext>
            </a:extLst>
          </p:cNvPr>
          <p:cNvSpPr txBox="1"/>
          <p:nvPr/>
        </p:nvSpPr>
        <p:spPr>
          <a:xfrm>
            <a:off x="3587036" y="4003052"/>
            <a:ext cx="4729650" cy="492443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marL="8139">
              <a:defRPr/>
            </a:pPr>
            <a:r>
              <a:rPr sz="2000" u="heavy" spc="35" dirty="0">
                <a:latin typeface="Cambria Math"/>
                <a:cs typeface="Cambria Math"/>
              </a:rPr>
              <a:t>T</a:t>
            </a:r>
            <a:r>
              <a:rPr sz="2000" u="heavy" spc="42" dirty="0">
                <a:latin typeface="Cambria Math"/>
                <a:cs typeface="Cambria Math"/>
              </a:rPr>
              <a:t>o</a:t>
            </a:r>
            <a:r>
              <a:rPr sz="2000" u="heavy" spc="35" dirty="0">
                <a:latin typeface="Cambria Math"/>
                <a:cs typeface="Cambria Math"/>
              </a:rPr>
              <a:t>t</a:t>
            </a:r>
            <a:r>
              <a:rPr sz="2000" u="heavy" spc="38" dirty="0">
                <a:latin typeface="Cambria Math"/>
                <a:cs typeface="Cambria Math"/>
              </a:rPr>
              <a:t>al</a:t>
            </a:r>
            <a:r>
              <a:rPr sz="2000" u="heavy" spc="-29" dirty="0">
                <a:latin typeface="Times New Roman"/>
                <a:cs typeface="Times New Roman"/>
              </a:rPr>
              <a:t> </a:t>
            </a:r>
            <a:r>
              <a:rPr sz="2000" u="heavy" spc="48" dirty="0">
                <a:latin typeface="Cambria Math"/>
                <a:cs typeface="Cambria Math"/>
              </a:rPr>
              <a:t>P</a:t>
            </a:r>
            <a:r>
              <a:rPr sz="2000" u="heavy" spc="51" dirty="0">
                <a:latin typeface="Cambria Math"/>
                <a:cs typeface="Cambria Math"/>
              </a:rPr>
              <a:t>ow</a:t>
            </a:r>
            <a:r>
              <a:rPr sz="2000" u="heavy" spc="42" dirty="0">
                <a:latin typeface="Cambria Math"/>
                <a:cs typeface="Cambria Math"/>
              </a:rPr>
              <a:t>er</a:t>
            </a:r>
            <a:r>
              <a:rPr sz="2000" u="heavy" spc="-26" dirty="0">
                <a:latin typeface="Times New Roman"/>
                <a:cs typeface="Times New Roman"/>
              </a:rPr>
              <a:t> </a:t>
            </a:r>
            <a:r>
              <a:rPr sz="2000" u="heavy" spc="48" dirty="0">
                <a:latin typeface="Cambria Math"/>
                <a:cs typeface="Cambria Math"/>
              </a:rPr>
              <a:t>C</a:t>
            </a:r>
            <a:r>
              <a:rPr sz="2000" u="heavy" spc="42" dirty="0">
                <a:latin typeface="Cambria Math"/>
                <a:cs typeface="Cambria Math"/>
              </a:rPr>
              <a:t>o</a:t>
            </a:r>
            <a:r>
              <a:rPr sz="2000" u="heavy" spc="48" dirty="0">
                <a:latin typeface="Cambria Math"/>
                <a:cs typeface="Cambria Math"/>
              </a:rPr>
              <a:t>nsumpt</a:t>
            </a:r>
            <a:r>
              <a:rPr sz="2000" u="heavy" spc="26" dirty="0">
                <a:latin typeface="Cambria Math"/>
                <a:cs typeface="Cambria Math"/>
              </a:rPr>
              <a:t>i</a:t>
            </a:r>
            <a:r>
              <a:rPr sz="2000" u="heavy" spc="48" dirty="0">
                <a:latin typeface="Cambria Math"/>
                <a:cs typeface="Cambria Math"/>
              </a:rPr>
              <a:t>on</a:t>
            </a:r>
            <a:r>
              <a:rPr sz="2000" u="heavy" spc="-16" dirty="0">
                <a:latin typeface="Times New Roman"/>
                <a:cs typeface="Times New Roman"/>
              </a:rPr>
              <a:t> </a:t>
            </a:r>
            <a:r>
              <a:rPr sz="2000" u="heavy" dirty="0">
                <a:latin typeface="Cambria Math"/>
                <a:cs typeface="Cambria Math"/>
              </a:rPr>
              <a:t>(</a:t>
            </a:r>
            <a:r>
              <a:rPr sz="2000" u="heavy" spc="70" dirty="0">
                <a:latin typeface="Cambria Math"/>
                <a:cs typeface="Cambria Math"/>
              </a:rPr>
              <a:t>W</a:t>
            </a:r>
            <a:r>
              <a:rPr sz="2000" u="heavy" dirty="0">
                <a:latin typeface="Cambria Math"/>
                <a:cs typeface="Cambria Math"/>
              </a:rPr>
              <a:t>)</a:t>
            </a:r>
            <a:r>
              <a:rPr sz="2000" dirty="0">
                <a:latin typeface="Cambria Math"/>
                <a:cs typeface="Cambria Math"/>
              </a:rPr>
              <a:t> </a:t>
            </a:r>
            <a:r>
              <a:rPr sz="2000" spc="-48" dirty="0">
                <a:latin typeface="Cambria Math"/>
                <a:cs typeface="Cambria Math"/>
              </a:rPr>
              <a:t> </a:t>
            </a:r>
            <a:r>
              <a:rPr sz="4800" spc="-4" baseline="-32986" dirty="0">
                <a:latin typeface="Times New Roman"/>
                <a:cs typeface="Times New Roman"/>
              </a:rPr>
              <a:t>*60</a:t>
            </a:r>
            <a:endParaRPr sz="4800" baseline="-32986" dirty="0">
              <a:latin typeface="Times New Roman"/>
              <a:cs typeface="Times New Roman"/>
            </a:endParaRPr>
          </a:p>
        </p:txBody>
      </p:sp>
      <p:sp>
        <p:nvSpPr>
          <p:cNvPr id="6" name="object 6">
            <a:extLst>
              <a:ext uri="{FF2B5EF4-FFF2-40B4-BE49-F238E27FC236}">
                <a16:creationId xmlns:a16="http://schemas.microsoft.com/office/drawing/2014/main" id="{722A392C-7BCF-15A4-5806-2A55A471BBCF}"/>
              </a:ext>
            </a:extLst>
          </p:cNvPr>
          <p:cNvSpPr txBox="1"/>
          <p:nvPr/>
        </p:nvSpPr>
        <p:spPr>
          <a:xfrm>
            <a:off x="3587036" y="4370710"/>
            <a:ext cx="3455575" cy="30777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marL="8139">
              <a:defRPr/>
            </a:pPr>
            <a:r>
              <a:rPr sz="2000" spc="58" dirty="0">
                <a:latin typeface="Cambria Math"/>
                <a:cs typeface="Cambria Math"/>
              </a:rPr>
              <a:t>A</a:t>
            </a:r>
            <a:r>
              <a:rPr sz="2000" spc="45" dirty="0">
                <a:latin typeface="Cambria Math"/>
                <a:cs typeface="Cambria Math"/>
              </a:rPr>
              <a:t>v</a:t>
            </a:r>
            <a:r>
              <a:rPr sz="2000" spc="42" dirty="0">
                <a:latin typeface="Cambria Math"/>
                <a:cs typeface="Cambria Math"/>
              </a:rPr>
              <a:t>ai</a:t>
            </a:r>
            <a:r>
              <a:rPr sz="2000" spc="22" dirty="0">
                <a:latin typeface="Cambria Math"/>
                <a:cs typeface="Cambria Math"/>
              </a:rPr>
              <a:t>l</a:t>
            </a:r>
            <a:r>
              <a:rPr sz="2000" spc="48" dirty="0">
                <a:latin typeface="Cambria Math"/>
                <a:cs typeface="Cambria Math"/>
              </a:rPr>
              <a:t>ab</a:t>
            </a:r>
            <a:r>
              <a:rPr sz="2000" spc="19" dirty="0">
                <a:latin typeface="Cambria Math"/>
                <a:cs typeface="Cambria Math"/>
              </a:rPr>
              <a:t>l</a:t>
            </a:r>
            <a:r>
              <a:rPr sz="2000" spc="45" dirty="0">
                <a:latin typeface="Cambria Math"/>
                <a:cs typeface="Cambria Math"/>
              </a:rPr>
              <a:t>e</a:t>
            </a:r>
            <a:r>
              <a:rPr sz="2000" spc="-3" dirty="0">
                <a:latin typeface="Cambria Math"/>
                <a:cs typeface="Cambria Math"/>
              </a:rPr>
              <a:t> </a:t>
            </a:r>
            <a:r>
              <a:rPr sz="2000" spc="42" dirty="0">
                <a:latin typeface="Cambria Math"/>
                <a:cs typeface="Cambria Math"/>
              </a:rPr>
              <a:t>Bat</a:t>
            </a:r>
            <a:r>
              <a:rPr sz="2000" spc="35" dirty="0">
                <a:latin typeface="Cambria Math"/>
                <a:cs typeface="Cambria Math"/>
              </a:rPr>
              <a:t>t</a:t>
            </a:r>
            <a:r>
              <a:rPr sz="2000" spc="45" dirty="0">
                <a:latin typeface="Cambria Math"/>
                <a:cs typeface="Cambria Math"/>
              </a:rPr>
              <a:t>e</a:t>
            </a:r>
            <a:r>
              <a:rPr sz="2000" spc="35" dirty="0">
                <a:latin typeface="Cambria Math"/>
                <a:cs typeface="Cambria Math"/>
              </a:rPr>
              <a:t>r</a:t>
            </a:r>
            <a:r>
              <a:rPr sz="2000" spc="51" dirty="0">
                <a:latin typeface="Cambria Math"/>
                <a:cs typeface="Cambria Math"/>
              </a:rPr>
              <a:t>y</a:t>
            </a:r>
            <a:r>
              <a:rPr sz="2000" spc="-3" dirty="0">
                <a:latin typeface="Cambria Math"/>
                <a:cs typeface="Cambria Math"/>
              </a:rPr>
              <a:t> </a:t>
            </a:r>
            <a:r>
              <a:rPr sz="2000" spc="38" dirty="0">
                <a:latin typeface="Cambria Math"/>
                <a:cs typeface="Cambria Math"/>
              </a:rPr>
              <a:t>E</a:t>
            </a:r>
            <a:r>
              <a:rPr sz="2000" spc="48" dirty="0">
                <a:latin typeface="Cambria Math"/>
                <a:cs typeface="Cambria Math"/>
              </a:rPr>
              <a:t>ne</a:t>
            </a:r>
            <a:r>
              <a:rPr sz="2000" spc="32" dirty="0">
                <a:latin typeface="Cambria Math"/>
                <a:cs typeface="Cambria Math"/>
              </a:rPr>
              <a:t>r</a:t>
            </a:r>
            <a:r>
              <a:rPr sz="2000" spc="45" dirty="0">
                <a:latin typeface="Cambria Math"/>
                <a:cs typeface="Cambria Math"/>
              </a:rPr>
              <a:t>g</a:t>
            </a:r>
            <a:r>
              <a:rPr sz="2000" spc="51" dirty="0">
                <a:latin typeface="Cambria Math"/>
                <a:cs typeface="Cambria Math"/>
              </a:rPr>
              <a:t>y</a:t>
            </a:r>
            <a:r>
              <a:rPr sz="2000" spc="3" dirty="0">
                <a:latin typeface="Cambria Math"/>
                <a:cs typeface="Cambria Math"/>
              </a:rPr>
              <a:t> </a:t>
            </a:r>
            <a:r>
              <a:rPr sz="2000" dirty="0">
                <a:latin typeface="Cambria Math"/>
                <a:cs typeface="Cambria Math"/>
              </a:rPr>
              <a:t>(</a:t>
            </a:r>
            <a:r>
              <a:rPr sz="2000" spc="70" dirty="0">
                <a:latin typeface="Cambria Math"/>
                <a:cs typeface="Cambria Math"/>
              </a:rPr>
              <a:t>W</a:t>
            </a:r>
            <a:r>
              <a:rPr sz="2000" spc="42" dirty="0">
                <a:latin typeface="Cambria Math"/>
                <a:cs typeface="Cambria Math"/>
              </a:rPr>
              <a:t>h</a:t>
            </a:r>
            <a:r>
              <a:rPr sz="2000" dirty="0">
                <a:latin typeface="Cambria Math"/>
                <a:cs typeface="Cambria Math"/>
              </a:rPr>
              <a:t>)</a:t>
            </a:r>
          </a:p>
        </p:txBody>
      </p:sp>
      <p:sp>
        <p:nvSpPr>
          <p:cNvPr id="8" name="object 8">
            <a:extLst>
              <a:ext uri="{FF2B5EF4-FFF2-40B4-BE49-F238E27FC236}">
                <a16:creationId xmlns:a16="http://schemas.microsoft.com/office/drawing/2014/main" id="{AACFBF32-BC80-1FD0-726A-2F2AA356B66D}"/>
              </a:ext>
            </a:extLst>
          </p:cNvPr>
          <p:cNvSpPr txBox="1"/>
          <p:nvPr/>
        </p:nvSpPr>
        <p:spPr>
          <a:xfrm>
            <a:off x="3587036" y="4780214"/>
            <a:ext cx="2113603" cy="30777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marL="8139">
              <a:defRPr/>
            </a:pPr>
            <a:r>
              <a:rPr sz="2000" spc="19" dirty="0">
                <a:latin typeface="Cambria Math"/>
                <a:cs typeface="Cambria Math"/>
              </a:rPr>
              <a:t>57</a:t>
            </a:r>
            <a:r>
              <a:rPr sz="2000" spc="-6" dirty="0">
                <a:latin typeface="Cambria Math"/>
                <a:cs typeface="Cambria Math"/>
              </a:rPr>
              <a:t>.</a:t>
            </a:r>
            <a:r>
              <a:rPr sz="2000" spc="19" dirty="0">
                <a:latin typeface="Cambria Math"/>
                <a:cs typeface="Cambria Math"/>
              </a:rPr>
              <a:t>7</a:t>
            </a:r>
            <a:r>
              <a:rPr sz="2000" spc="16" dirty="0">
                <a:latin typeface="Cambria Math"/>
                <a:cs typeface="Cambria Math"/>
              </a:rPr>
              <a:t>2</a:t>
            </a:r>
            <a:r>
              <a:rPr sz="2000" spc="-6" dirty="0">
                <a:latin typeface="Cambria Math"/>
                <a:cs typeface="Cambria Math"/>
              </a:rPr>
              <a:t> </a:t>
            </a:r>
            <a:r>
              <a:rPr sz="2000" dirty="0">
                <a:latin typeface="Cambria Math"/>
                <a:cs typeface="Cambria Math"/>
              </a:rPr>
              <a:t>(</a:t>
            </a:r>
            <a:r>
              <a:rPr sz="2000" spc="70" dirty="0">
                <a:latin typeface="Cambria Math"/>
                <a:cs typeface="Cambria Math"/>
              </a:rPr>
              <a:t>W</a:t>
            </a:r>
            <a:r>
              <a:rPr sz="2000" dirty="0">
                <a:latin typeface="Cambria Math"/>
                <a:cs typeface="Cambria Math"/>
              </a:rPr>
              <a:t>)</a:t>
            </a:r>
          </a:p>
        </p:txBody>
      </p:sp>
      <p:sp>
        <p:nvSpPr>
          <p:cNvPr id="9" name="object 9">
            <a:extLst>
              <a:ext uri="{FF2B5EF4-FFF2-40B4-BE49-F238E27FC236}">
                <a16:creationId xmlns:a16="http://schemas.microsoft.com/office/drawing/2014/main" id="{0E77A0E8-DF5E-E0ED-A158-D490A26E2AA9}"/>
              </a:ext>
            </a:extLst>
          </p:cNvPr>
          <p:cNvSpPr txBox="1"/>
          <p:nvPr/>
        </p:nvSpPr>
        <p:spPr>
          <a:xfrm>
            <a:off x="3587034" y="5049597"/>
            <a:ext cx="1881600" cy="30777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marL="8139">
              <a:defRPr/>
            </a:pPr>
            <a:r>
              <a:rPr sz="2000" spc="16" dirty="0">
                <a:latin typeface="Cambria Math"/>
                <a:cs typeface="Cambria Math"/>
              </a:rPr>
              <a:t>26</a:t>
            </a:r>
            <a:r>
              <a:rPr sz="2000" spc="10" dirty="0">
                <a:latin typeface="Cambria Math"/>
                <a:cs typeface="Cambria Math"/>
              </a:rPr>
              <a:t>8</a:t>
            </a:r>
            <a:r>
              <a:rPr sz="2000" spc="58" dirty="0">
                <a:latin typeface="Cambria Math"/>
                <a:cs typeface="Cambria Math"/>
              </a:rPr>
              <a:t>Wh</a:t>
            </a:r>
            <a:endParaRPr sz="2000" dirty="0">
              <a:latin typeface="Cambria Math"/>
              <a:cs typeface="Cambria Math"/>
            </a:endParaRPr>
          </a:p>
        </p:txBody>
      </p:sp>
      <p:sp>
        <p:nvSpPr>
          <p:cNvPr id="4106" name="object 10">
            <a:extLst>
              <a:ext uri="{FF2B5EF4-FFF2-40B4-BE49-F238E27FC236}">
                <a16:creationId xmlns:a16="http://schemas.microsoft.com/office/drawing/2014/main" id="{DD58A06F-C839-57ED-09D9-087882900697}"/>
              </a:ext>
            </a:extLst>
          </p:cNvPr>
          <p:cNvSpPr>
            <a:spLocks/>
          </p:cNvSpPr>
          <p:nvPr/>
        </p:nvSpPr>
        <p:spPr bwMode="auto">
          <a:xfrm flipV="1">
            <a:off x="3587035" y="5042460"/>
            <a:ext cx="1171395" cy="45719"/>
          </a:xfrm>
          <a:custGeom>
            <a:avLst/>
            <a:gdLst>
              <a:gd name="T0" fmla="*/ 0 w 670560"/>
              <a:gd name="T1" fmla="*/ 670559 w 670560"/>
            </a:gdLst>
            <a:ahLst/>
            <a:cxnLst>
              <a:cxn ang="0">
                <a:pos x="T0" y="0"/>
              </a:cxn>
              <a:cxn ang="0">
                <a:pos x="T1" y="0"/>
              </a:cxn>
            </a:cxnLst>
            <a:rect l="0" t="0" r="r" b="b"/>
            <a:pathLst>
              <a:path w="670560">
                <a:moveTo>
                  <a:pt x="0" y="0"/>
                </a:moveTo>
                <a:lnTo>
                  <a:pt x="670559" y="0"/>
                </a:lnTo>
              </a:path>
            </a:pathLst>
          </a:custGeom>
          <a:noFill/>
          <a:ln w="14985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/>
          <a:lstStyle/>
          <a:p>
            <a:endParaRPr lang="en-US" sz="1154"/>
          </a:p>
        </p:txBody>
      </p:sp>
      <p:sp>
        <p:nvSpPr>
          <p:cNvPr id="11" name="object 11">
            <a:extLst>
              <a:ext uri="{FF2B5EF4-FFF2-40B4-BE49-F238E27FC236}">
                <a16:creationId xmlns:a16="http://schemas.microsoft.com/office/drawing/2014/main" id="{5814B9BA-6E5C-6FD7-7FDB-25B94793EA7E}"/>
              </a:ext>
            </a:extLst>
          </p:cNvPr>
          <p:cNvSpPr txBox="1"/>
          <p:nvPr/>
        </p:nvSpPr>
        <p:spPr>
          <a:xfrm>
            <a:off x="4791994" y="4921570"/>
            <a:ext cx="1045658" cy="30777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marL="8139">
              <a:defRPr/>
            </a:pPr>
            <a:r>
              <a:rPr sz="2000" spc="-6" dirty="0">
                <a:latin typeface="Times New Roman"/>
                <a:cs typeface="Times New Roman"/>
              </a:rPr>
              <a:t>* 60</a:t>
            </a:r>
            <a:endParaRPr sz="2000" dirty="0">
              <a:latin typeface="Times New Roman"/>
              <a:cs typeface="Times New Roman"/>
            </a:endParaRPr>
          </a:p>
        </p:txBody>
      </p:sp>
      <p:sp>
        <p:nvSpPr>
          <p:cNvPr id="12" name="object 12">
            <a:extLst>
              <a:ext uri="{FF2B5EF4-FFF2-40B4-BE49-F238E27FC236}">
                <a16:creationId xmlns:a16="http://schemas.microsoft.com/office/drawing/2014/main" id="{D7241B74-3741-BD4C-1FE9-EE1877C1EA94}"/>
              </a:ext>
            </a:extLst>
          </p:cNvPr>
          <p:cNvSpPr txBox="1"/>
          <p:nvPr/>
        </p:nvSpPr>
        <p:spPr>
          <a:xfrm>
            <a:off x="1217860" y="5472430"/>
            <a:ext cx="4194375" cy="30777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marL="8139">
              <a:defRPr/>
            </a:pPr>
            <a:r>
              <a:rPr sz="2000" b="1" spc="-6" dirty="0">
                <a:latin typeface="Times New Roman"/>
                <a:cs typeface="Times New Roman"/>
              </a:rPr>
              <a:t>En</a:t>
            </a:r>
            <a:r>
              <a:rPr sz="2000" b="1" spc="-3" dirty="0">
                <a:latin typeface="Times New Roman"/>
                <a:cs typeface="Times New Roman"/>
              </a:rPr>
              <a:t>d</a:t>
            </a:r>
            <a:r>
              <a:rPr sz="2000" b="1" spc="-6" dirty="0">
                <a:latin typeface="Times New Roman"/>
                <a:cs typeface="Times New Roman"/>
              </a:rPr>
              <a:t>urance</a:t>
            </a:r>
            <a:r>
              <a:rPr sz="2000" b="1" dirty="0">
                <a:latin typeface="Times New Roman"/>
                <a:cs typeface="Times New Roman"/>
              </a:rPr>
              <a:t> </a:t>
            </a:r>
            <a:r>
              <a:rPr sz="2000" b="1" spc="-6" dirty="0">
                <a:latin typeface="Times New Roman"/>
                <a:cs typeface="Times New Roman"/>
              </a:rPr>
              <a:t>(h</a:t>
            </a:r>
            <a:r>
              <a:rPr sz="2000" b="1" spc="-3" dirty="0">
                <a:latin typeface="Times New Roman"/>
                <a:cs typeface="Times New Roman"/>
              </a:rPr>
              <a:t>o</a:t>
            </a:r>
            <a:r>
              <a:rPr sz="2000" b="1" spc="-6" dirty="0">
                <a:latin typeface="Times New Roman"/>
                <a:cs typeface="Times New Roman"/>
              </a:rPr>
              <a:t>urs)</a:t>
            </a:r>
            <a:r>
              <a:rPr sz="2000" b="1" dirty="0">
                <a:latin typeface="Times New Roman"/>
                <a:cs typeface="Times New Roman"/>
              </a:rPr>
              <a:t>  </a:t>
            </a:r>
            <a:r>
              <a:rPr sz="2000" b="1" spc="-10" dirty="0">
                <a:latin typeface="Times New Roman"/>
                <a:cs typeface="Times New Roman"/>
              </a:rPr>
              <a:t>=</a:t>
            </a:r>
            <a:r>
              <a:rPr sz="2000" b="1" spc="-6" dirty="0">
                <a:latin typeface="Times New Roman"/>
                <a:cs typeface="Times New Roman"/>
              </a:rPr>
              <a:t>12.92</a:t>
            </a:r>
            <a:r>
              <a:rPr sz="2000" b="1" spc="3" dirty="0">
                <a:latin typeface="Times New Roman"/>
                <a:cs typeface="Times New Roman"/>
              </a:rPr>
              <a:t> </a:t>
            </a:r>
            <a:r>
              <a:rPr sz="2000" b="1" spc="-16" dirty="0">
                <a:latin typeface="Times New Roman"/>
                <a:cs typeface="Times New Roman"/>
              </a:rPr>
              <a:t>m</a:t>
            </a:r>
            <a:r>
              <a:rPr sz="2000" b="1" spc="-6" dirty="0">
                <a:latin typeface="Times New Roman"/>
                <a:cs typeface="Times New Roman"/>
              </a:rPr>
              <a:t>inutes</a:t>
            </a:r>
            <a:endParaRPr sz="2000" b="1" dirty="0">
              <a:latin typeface="Times New Roman"/>
              <a:cs typeface="Times New Roman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FB63DF45-E552-7E97-9BEC-0F9E9833A36B}"/>
              </a:ext>
            </a:extLst>
          </p:cNvPr>
          <p:cNvSpPr txBox="1"/>
          <p:nvPr/>
        </p:nvSpPr>
        <p:spPr>
          <a:xfrm>
            <a:off x="3046521" y="4731988"/>
            <a:ext cx="609895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1800" spc="-6" dirty="0">
                <a:latin typeface="Times New Roman"/>
                <a:cs typeface="Times New Roman"/>
              </a:rPr>
              <a:t>=</a:t>
            </a:r>
            <a:endParaRPr lang="en-US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2D34BB4-50F2-5F78-13FF-92314EC7A2A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AF324C-7A3C-3F08-4A19-74BABDFE20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YOLO</a:t>
            </a:r>
            <a:b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IN" sz="220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YOLOv3: You Only Look Once - Version 3</a:t>
            </a:r>
            <a:br>
              <a:rPr lang="en-IN" sz="220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DFCDD1-3C7D-9B28-ED42-4B2A8CB2D6D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8181" y="1365813"/>
            <a:ext cx="11192719" cy="5289630"/>
          </a:xfrm>
        </p:spPr>
        <p:txBody>
          <a:bodyPr>
            <a:normAutofit fontScale="25000" lnSpcReduction="20000"/>
          </a:bodyPr>
          <a:lstStyle/>
          <a:p>
            <a:pPr marL="0" indent="0" algn="l">
              <a:lnSpc>
                <a:spcPct val="170000"/>
              </a:lnSpc>
              <a:buNone/>
            </a:pPr>
            <a:r>
              <a:rPr lang="en-IN" sz="6400" b="1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What is YOLOv3?</a:t>
            </a:r>
            <a:br>
              <a:rPr lang="en-IN" sz="640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IN" sz="640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YOLOv3 (You Only Look Once, version 3) is a real-time object detection algorithm that is fast and accurate. It uses a single neural network to process an image and detect multiple objects in one forward pass, making it significantly faster than traditional object detection methods.</a:t>
            </a:r>
          </a:p>
          <a:p>
            <a:pPr marL="0" indent="0" algn="l">
              <a:lnSpc>
                <a:spcPct val="170000"/>
              </a:lnSpc>
              <a:buNone/>
            </a:pPr>
            <a:r>
              <a:rPr lang="en-IN" sz="6400" b="1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Why Use YOLOv3?</a:t>
            </a:r>
          </a:p>
          <a:p>
            <a:pPr algn="l">
              <a:lnSpc>
                <a:spcPct val="170000"/>
              </a:lnSpc>
              <a:buFont typeface="Arial" panose="020B0604020202020204" pitchFamily="34" charset="0"/>
              <a:buChar char="•"/>
            </a:pPr>
            <a:r>
              <a:rPr lang="en-IN" sz="6400" b="1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Speed: </a:t>
            </a:r>
            <a:r>
              <a:rPr lang="en-IN" sz="640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Can run in real time with high FPS, making it suitable for applications like surveillance, autonomous vehicles, and drones.</a:t>
            </a:r>
          </a:p>
          <a:p>
            <a:pPr algn="l">
              <a:lnSpc>
                <a:spcPct val="170000"/>
              </a:lnSpc>
              <a:buFont typeface="Arial" panose="020B0604020202020204" pitchFamily="34" charset="0"/>
              <a:buChar char="•"/>
            </a:pPr>
            <a:r>
              <a:rPr lang="en-IN" sz="6400" b="1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Accuracy:</a:t>
            </a:r>
            <a:r>
              <a:rPr lang="en-IN" sz="640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 Uses Darknet-53 as its backbone, improving detection accuracy, especially for smaller objects.</a:t>
            </a:r>
          </a:p>
          <a:p>
            <a:pPr algn="l">
              <a:lnSpc>
                <a:spcPct val="170000"/>
              </a:lnSpc>
              <a:buFont typeface="Arial" panose="020B0604020202020204" pitchFamily="34" charset="0"/>
              <a:buChar char="•"/>
            </a:pPr>
            <a:r>
              <a:rPr lang="en-IN" sz="6400" b="1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Single-Pass Detection: </a:t>
            </a:r>
            <a:r>
              <a:rPr lang="en-IN" sz="640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Unlike region-based methods (like Faster R-CNN), YOLOv3 processes the entire image at once, reducing computation time.</a:t>
            </a:r>
          </a:p>
          <a:p>
            <a:pPr algn="l">
              <a:lnSpc>
                <a:spcPct val="170000"/>
              </a:lnSpc>
              <a:buFont typeface="Arial" panose="020B0604020202020204" pitchFamily="34" charset="0"/>
              <a:buChar char="•"/>
            </a:pPr>
            <a:r>
              <a:rPr lang="en-IN" sz="6400" b="1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Multi-Scale Predictions: </a:t>
            </a:r>
            <a:r>
              <a:rPr lang="en-IN" sz="640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Detects objects at three different scales, improving its ability to detect objects of various sizes.</a:t>
            </a:r>
          </a:p>
          <a:p>
            <a:pPr algn="l">
              <a:lnSpc>
                <a:spcPct val="170000"/>
              </a:lnSpc>
              <a:buFont typeface="Arial" panose="020B0604020202020204" pitchFamily="34" charset="0"/>
              <a:buChar char="•"/>
            </a:pPr>
            <a:r>
              <a:rPr lang="en-IN" sz="6400" b="1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Flexibility: </a:t>
            </a:r>
            <a:r>
              <a:rPr lang="en-IN" sz="640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Can detect multiple object classes in a single pass, making it efficient for complex environments.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1994660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00EDD19-6802-4EC3-95CE-CFFAB042CF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AEF776F-91E1-6E16-7098-9401BABC0E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sz="5400" dirty="0"/>
              <a:t>Workflow</a:t>
            </a:r>
          </a:p>
        </p:txBody>
      </p:sp>
      <p:sp>
        <p:nvSpPr>
          <p:cNvPr id="10" name="sketch line">
            <a:extLst>
              <a:ext uri="{FF2B5EF4-FFF2-40B4-BE49-F238E27FC236}">
                <a16:creationId xmlns:a16="http://schemas.microsoft.com/office/drawing/2014/main" id="{DB17E863-922E-4C26-BD64-E8FD41D286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9036" y="1677373"/>
            <a:ext cx="10853928" cy="18288"/>
          </a:xfrm>
          <a:custGeom>
            <a:avLst/>
            <a:gdLst>
              <a:gd name="connsiteX0" fmla="*/ 0 w 10853928"/>
              <a:gd name="connsiteY0" fmla="*/ 0 h 18288"/>
              <a:gd name="connsiteX1" fmla="*/ 461292 w 10853928"/>
              <a:gd name="connsiteY1" fmla="*/ 0 h 18288"/>
              <a:gd name="connsiteX2" fmla="*/ 1139662 w 10853928"/>
              <a:gd name="connsiteY2" fmla="*/ 0 h 18288"/>
              <a:gd name="connsiteX3" fmla="*/ 1926572 w 10853928"/>
              <a:gd name="connsiteY3" fmla="*/ 0 h 18288"/>
              <a:gd name="connsiteX4" fmla="*/ 2279325 w 10853928"/>
              <a:gd name="connsiteY4" fmla="*/ 0 h 18288"/>
              <a:gd name="connsiteX5" fmla="*/ 2632078 w 10853928"/>
              <a:gd name="connsiteY5" fmla="*/ 0 h 18288"/>
              <a:gd name="connsiteX6" fmla="*/ 3527527 w 10853928"/>
              <a:gd name="connsiteY6" fmla="*/ 0 h 18288"/>
              <a:gd name="connsiteX7" fmla="*/ 4205897 w 10853928"/>
              <a:gd name="connsiteY7" fmla="*/ 0 h 18288"/>
              <a:gd name="connsiteX8" fmla="*/ 4558650 w 10853928"/>
              <a:gd name="connsiteY8" fmla="*/ 0 h 18288"/>
              <a:gd name="connsiteX9" fmla="*/ 5237020 w 10853928"/>
              <a:gd name="connsiteY9" fmla="*/ 0 h 18288"/>
              <a:gd name="connsiteX10" fmla="*/ 6132469 w 10853928"/>
              <a:gd name="connsiteY10" fmla="*/ 0 h 18288"/>
              <a:gd name="connsiteX11" fmla="*/ 6702301 w 10853928"/>
              <a:gd name="connsiteY11" fmla="*/ 0 h 18288"/>
              <a:gd name="connsiteX12" fmla="*/ 7272132 w 10853928"/>
              <a:gd name="connsiteY12" fmla="*/ 0 h 18288"/>
              <a:gd name="connsiteX13" fmla="*/ 7950502 w 10853928"/>
              <a:gd name="connsiteY13" fmla="*/ 0 h 18288"/>
              <a:gd name="connsiteX14" fmla="*/ 8737412 w 10853928"/>
              <a:gd name="connsiteY14" fmla="*/ 0 h 18288"/>
              <a:gd name="connsiteX15" fmla="*/ 9524322 w 10853928"/>
              <a:gd name="connsiteY15" fmla="*/ 0 h 18288"/>
              <a:gd name="connsiteX16" fmla="*/ 10853928 w 10853928"/>
              <a:gd name="connsiteY16" fmla="*/ 0 h 18288"/>
              <a:gd name="connsiteX17" fmla="*/ 10853928 w 10853928"/>
              <a:gd name="connsiteY17" fmla="*/ 18288 h 18288"/>
              <a:gd name="connsiteX18" fmla="*/ 10392636 w 10853928"/>
              <a:gd name="connsiteY18" fmla="*/ 18288 h 18288"/>
              <a:gd name="connsiteX19" fmla="*/ 9497187 w 10853928"/>
              <a:gd name="connsiteY19" fmla="*/ 18288 h 18288"/>
              <a:gd name="connsiteX20" fmla="*/ 8818817 w 10853928"/>
              <a:gd name="connsiteY20" fmla="*/ 18288 h 18288"/>
              <a:gd name="connsiteX21" fmla="*/ 8466064 w 10853928"/>
              <a:gd name="connsiteY21" fmla="*/ 18288 h 18288"/>
              <a:gd name="connsiteX22" fmla="*/ 7787693 w 10853928"/>
              <a:gd name="connsiteY22" fmla="*/ 18288 h 18288"/>
              <a:gd name="connsiteX23" fmla="*/ 7217862 w 10853928"/>
              <a:gd name="connsiteY23" fmla="*/ 18288 h 18288"/>
              <a:gd name="connsiteX24" fmla="*/ 6648031 w 10853928"/>
              <a:gd name="connsiteY24" fmla="*/ 18288 h 18288"/>
              <a:gd name="connsiteX25" fmla="*/ 6078200 w 10853928"/>
              <a:gd name="connsiteY25" fmla="*/ 18288 h 18288"/>
              <a:gd name="connsiteX26" fmla="*/ 5508368 w 10853928"/>
              <a:gd name="connsiteY26" fmla="*/ 18288 h 18288"/>
              <a:gd name="connsiteX27" fmla="*/ 4721459 w 10853928"/>
              <a:gd name="connsiteY27" fmla="*/ 18288 h 18288"/>
              <a:gd name="connsiteX28" fmla="*/ 4043088 w 10853928"/>
              <a:gd name="connsiteY28" fmla="*/ 18288 h 18288"/>
              <a:gd name="connsiteX29" fmla="*/ 3690336 w 10853928"/>
              <a:gd name="connsiteY29" fmla="*/ 18288 h 18288"/>
              <a:gd name="connsiteX30" fmla="*/ 3120504 w 10853928"/>
              <a:gd name="connsiteY30" fmla="*/ 18288 h 18288"/>
              <a:gd name="connsiteX31" fmla="*/ 2333595 w 10853928"/>
              <a:gd name="connsiteY31" fmla="*/ 18288 h 18288"/>
              <a:gd name="connsiteX32" fmla="*/ 1872303 w 10853928"/>
              <a:gd name="connsiteY32" fmla="*/ 18288 h 18288"/>
              <a:gd name="connsiteX33" fmla="*/ 976854 w 10853928"/>
              <a:gd name="connsiteY33" fmla="*/ 18288 h 18288"/>
              <a:gd name="connsiteX34" fmla="*/ 0 w 10853928"/>
              <a:gd name="connsiteY34" fmla="*/ 18288 h 18288"/>
              <a:gd name="connsiteX35" fmla="*/ 0 w 10853928"/>
              <a:gd name="connsiteY35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853928" h="18288" fill="none" extrusionOk="0">
                <a:moveTo>
                  <a:pt x="0" y="0"/>
                </a:moveTo>
                <a:cubicBezTo>
                  <a:pt x="146993" y="-19076"/>
                  <a:pt x="347684" y="-4790"/>
                  <a:pt x="461292" y="0"/>
                </a:cubicBezTo>
                <a:cubicBezTo>
                  <a:pt x="574900" y="4790"/>
                  <a:pt x="808367" y="19821"/>
                  <a:pt x="1139662" y="0"/>
                </a:cubicBezTo>
                <a:cubicBezTo>
                  <a:pt x="1470957" y="-19821"/>
                  <a:pt x="1627405" y="5721"/>
                  <a:pt x="1926572" y="0"/>
                </a:cubicBezTo>
                <a:cubicBezTo>
                  <a:pt x="2225739" y="-5721"/>
                  <a:pt x="2137730" y="-3235"/>
                  <a:pt x="2279325" y="0"/>
                </a:cubicBezTo>
                <a:cubicBezTo>
                  <a:pt x="2420920" y="3235"/>
                  <a:pt x="2456518" y="9685"/>
                  <a:pt x="2632078" y="0"/>
                </a:cubicBezTo>
                <a:cubicBezTo>
                  <a:pt x="2807638" y="-9685"/>
                  <a:pt x="3211516" y="-43007"/>
                  <a:pt x="3527527" y="0"/>
                </a:cubicBezTo>
                <a:cubicBezTo>
                  <a:pt x="3843538" y="43007"/>
                  <a:pt x="4058833" y="22042"/>
                  <a:pt x="4205897" y="0"/>
                </a:cubicBezTo>
                <a:cubicBezTo>
                  <a:pt x="4352961" y="-22042"/>
                  <a:pt x="4474805" y="-11846"/>
                  <a:pt x="4558650" y="0"/>
                </a:cubicBezTo>
                <a:cubicBezTo>
                  <a:pt x="4642495" y="11846"/>
                  <a:pt x="5041928" y="-6069"/>
                  <a:pt x="5237020" y="0"/>
                </a:cubicBezTo>
                <a:cubicBezTo>
                  <a:pt x="5432112" y="6069"/>
                  <a:pt x="5943266" y="-17479"/>
                  <a:pt x="6132469" y="0"/>
                </a:cubicBezTo>
                <a:cubicBezTo>
                  <a:pt x="6321672" y="17479"/>
                  <a:pt x="6483872" y="26234"/>
                  <a:pt x="6702301" y="0"/>
                </a:cubicBezTo>
                <a:cubicBezTo>
                  <a:pt x="6920730" y="-26234"/>
                  <a:pt x="6991194" y="-15156"/>
                  <a:pt x="7272132" y="0"/>
                </a:cubicBezTo>
                <a:cubicBezTo>
                  <a:pt x="7553070" y="15156"/>
                  <a:pt x="7684444" y="-32961"/>
                  <a:pt x="7950502" y="0"/>
                </a:cubicBezTo>
                <a:cubicBezTo>
                  <a:pt x="8216560" y="32961"/>
                  <a:pt x="8493290" y="-10491"/>
                  <a:pt x="8737412" y="0"/>
                </a:cubicBezTo>
                <a:cubicBezTo>
                  <a:pt x="8981534" y="10491"/>
                  <a:pt x="9191586" y="-13899"/>
                  <a:pt x="9524322" y="0"/>
                </a:cubicBezTo>
                <a:cubicBezTo>
                  <a:pt x="9857058" y="13899"/>
                  <a:pt x="10297509" y="7485"/>
                  <a:pt x="10853928" y="0"/>
                </a:cubicBezTo>
                <a:cubicBezTo>
                  <a:pt x="10854574" y="4451"/>
                  <a:pt x="10854418" y="9226"/>
                  <a:pt x="10853928" y="18288"/>
                </a:cubicBezTo>
                <a:cubicBezTo>
                  <a:pt x="10691638" y="28522"/>
                  <a:pt x="10574319" y="29578"/>
                  <a:pt x="10392636" y="18288"/>
                </a:cubicBezTo>
                <a:cubicBezTo>
                  <a:pt x="10210953" y="6998"/>
                  <a:pt x="9836277" y="-16742"/>
                  <a:pt x="9497187" y="18288"/>
                </a:cubicBezTo>
                <a:cubicBezTo>
                  <a:pt x="9158097" y="53318"/>
                  <a:pt x="9119479" y="30714"/>
                  <a:pt x="8818817" y="18288"/>
                </a:cubicBezTo>
                <a:cubicBezTo>
                  <a:pt x="8518155" y="5863"/>
                  <a:pt x="8640037" y="6483"/>
                  <a:pt x="8466064" y="18288"/>
                </a:cubicBezTo>
                <a:cubicBezTo>
                  <a:pt x="8292091" y="30093"/>
                  <a:pt x="7997656" y="18914"/>
                  <a:pt x="7787693" y="18288"/>
                </a:cubicBezTo>
                <a:cubicBezTo>
                  <a:pt x="7577730" y="17662"/>
                  <a:pt x="7412468" y="21416"/>
                  <a:pt x="7217862" y="18288"/>
                </a:cubicBezTo>
                <a:cubicBezTo>
                  <a:pt x="7023256" y="15160"/>
                  <a:pt x="6898018" y="14824"/>
                  <a:pt x="6648031" y="18288"/>
                </a:cubicBezTo>
                <a:cubicBezTo>
                  <a:pt x="6398044" y="21752"/>
                  <a:pt x="6254402" y="38625"/>
                  <a:pt x="6078200" y="18288"/>
                </a:cubicBezTo>
                <a:cubicBezTo>
                  <a:pt x="5901998" y="-2049"/>
                  <a:pt x="5622886" y="3213"/>
                  <a:pt x="5508368" y="18288"/>
                </a:cubicBezTo>
                <a:cubicBezTo>
                  <a:pt x="5393850" y="33363"/>
                  <a:pt x="5036260" y="26830"/>
                  <a:pt x="4721459" y="18288"/>
                </a:cubicBezTo>
                <a:cubicBezTo>
                  <a:pt x="4406658" y="9746"/>
                  <a:pt x="4239221" y="41551"/>
                  <a:pt x="4043088" y="18288"/>
                </a:cubicBezTo>
                <a:cubicBezTo>
                  <a:pt x="3846955" y="-4975"/>
                  <a:pt x="3818802" y="34658"/>
                  <a:pt x="3690336" y="18288"/>
                </a:cubicBezTo>
                <a:cubicBezTo>
                  <a:pt x="3561870" y="1918"/>
                  <a:pt x="3265491" y="42194"/>
                  <a:pt x="3120504" y="18288"/>
                </a:cubicBezTo>
                <a:cubicBezTo>
                  <a:pt x="2975517" y="-5618"/>
                  <a:pt x="2720254" y="36673"/>
                  <a:pt x="2333595" y="18288"/>
                </a:cubicBezTo>
                <a:cubicBezTo>
                  <a:pt x="1946936" y="-97"/>
                  <a:pt x="2097241" y="5776"/>
                  <a:pt x="1872303" y="18288"/>
                </a:cubicBezTo>
                <a:cubicBezTo>
                  <a:pt x="1647365" y="30800"/>
                  <a:pt x="1282708" y="45380"/>
                  <a:pt x="976854" y="18288"/>
                </a:cubicBezTo>
                <a:cubicBezTo>
                  <a:pt x="671000" y="-8804"/>
                  <a:pt x="408401" y="-12775"/>
                  <a:pt x="0" y="18288"/>
                </a:cubicBezTo>
                <a:cubicBezTo>
                  <a:pt x="-213" y="9468"/>
                  <a:pt x="187" y="4459"/>
                  <a:pt x="0" y="0"/>
                </a:cubicBezTo>
                <a:close/>
              </a:path>
              <a:path w="10853928" h="18288" stroke="0" extrusionOk="0">
                <a:moveTo>
                  <a:pt x="0" y="0"/>
                </a:moveTo>
                <a:cubicBezTo>
                  <a:pt x="267322" y="15284"/>
                  <a:pt x="415388" y="-21048"/>
                  <a:pt x="569831" y="0"/>
                </a:cubicBezTo>
                <a:cubicBezTo>
                  <a:pt x="724274" y="21048"/>
                  <a:pt x="769333" y="-2353"/>
                  <a:pt x="922584" y="0"/>
                </a:cubicBezTo>
                <a:cubicBezTo>
                  <a:pt x="1075835" y="2353"/>
                  <a:pt x="1399490" y="-145"/>
                  <a:pt x="1818033" y="0"/>
                </a:cubicBezTo>
                <a:cubicBezTo>
                  <a:pt x="2236576" y="145"/>
                  <a:pt x="2145330" y="5482"/>
                  <a:pt x="2387864" y="0"/>
                </a:cubicBezTo>
                <a:cubicBezTo>
                  <a:pt x="2630398" y="-5482"/>
                  <a:pt x="2793207" y="18487"/>
                  <a:pt x="2957695" y="0"/>
                </a:cubicBezTo>
                <a:cubicBezTo>
                  <a:pt x="3122183" y="-18487"/>
                  <a:pt x="3579141" y="19003"/>
                  <a:pt x="3853144" y="0"/>
                </a:cubicBezTo>
                <a:cubicBezTo>
                  <a:pt x="4127147" y="-19003"/>
                  <a:pt x="4209857" y="12211"/>
                  <a:pt x="4314436" y="0"/>
                </a:cubicBezTo>
                <a:cubicBezTo>
                  <a:pt x="4419015" y="-12211"/>
                  <a:pt x="4762459" y="-17220"/>
                  <a:pt x="5209885" y="0"/>
                </a:cubicBezTo>
                <a:cubicBezTo>
                  <a:pt x="5657311" y="17220"/>
                  <a:pt x="5692663" y="-3290"/>
                  <a:pt x="6105335" y="0"/>
                </a:cubicBezTo>
                <a:cubicBezTo>
                  <a:pt x="6518007" y="3290"/>
                  <a:pt x="6455516" y="-5124"/>
                  <a:pt x="6783705" y="0"/>
                </a:cubicBezTo>
                <a:cubicBezTo>
                  <a:pt x="7111894" y="5124"/>
                  <a:pt x="7441941" y="-17829"/>
                  <a:pt x="7679154" y="0"/>
                </a:cubicBezTo>
                <a:cubicBezTo>
                  <a:pt x="7916367" y="17829"/>
                  <a:pt x="8102967" y="-24363"/>
                  <a:pt x="8248985" y="0"/>
                </a:cubicBezTo>
                <a:cubicBezTo>
                  <a:pt x="8395003" y="24363"/>
                  <a:pt x="8552393" y="25505"/>
                  <a:pt x="8818817" y="0"/>
                </a:cubicBezTo>
                <a:cubicBezTo>
                  <a:pt x="9085241" y="-25505"/>
                  <a:pt x="9411308" y="38000"/>
                  <a:pt x="9605726" y="0"/>
                </a:cubicBezTo>
                <a:cubicBezTo>
                  <a:pt x="9800144" y="-38000"/>
                  <a:pt x="10006468" y="-25741"/>
                  <a:pt x="10175558" y="0"/>
                </a:cubicBezTo>
                <a:cubicBezTo>
                  <a:pt x="10344648" y="25741"/>
                  <a:pt x="10696282" y="695"/>
                  <a:pt x="10853928" y="0"/>
                </a:cubicBezTo>
                <a:cubicBezTo>
                  <a:pt x="10853521" y="8690"/>
                  <a:pt x="10853774" y="14141"/>
                  <a:pt x="10853928" y="18288"/>
                </a:cubicBezTo>
                <a:cubicBezTo>
                  <a:pt x="10608124" y="24255"/>
                  <a:pt x="10343415" y="22307"/>
                  <a:pt x="10067018" y="18288"/>
                </a:cubicBezTo>
                <a:cubicBezTo>
                  <a:pt x="9790621" y="14270"/>
                  <a:pt x="9843266" y="3564"/>
                  <a:pt x="9714266" y="18288"/>
                </a:cubicBezTo>
                <a:cubicBezTo>
                  <a:pt x="9585266" y="33012"/>
                  <a:pt x="9379484" y="1875"/>
                  <a:pt x="9252974" y="18288"/>
                </a:cubicBezTo>
                <a:cubicBezTo>
                  <a:pt x="9126464" y="34701"/>
                  <a:pt x="8580678" y="-4904"/>
                  <a:pt x="8357525" y="18288"/>
                </a:cubicBezTo>
                <a:cubicBezTo>
                  <a:pt x="8134372" y="41480"/>
                  <a:pt x="7903199" y="26458"/>
                  <a:pt x="7679154" y="18288"/>
                </a:cubicBezTo>
                <a:cubicBezTo>
                  <a:pt x="7455109" y="10118"/>
                  <a:pt x="7435944" y="27109"/>
                  <a:pt x="7217862" y="18288"/>
                </a:cubicBezTo>
                <a:cubicBezTo>
                  <a:pt x="6999780" y="9467"/>
                  <a:pt x="6680409" y="18985"/>
                  <a:pt x="6539492" y="18288"/>
                </a:cubicBezTo>
                <a:cubicBezTo>
                  <a:pt x="6398575" y="17592"/>
                  <a:pt x="6312077" y="33018"/>
                  <a:pt x="6186739" y="18288"/>
                </a:cubicBezTo>
                <a:cubicBezTo>
                  <a:pt x="6061401" y="3558"/>
                  <a:pt x="5947033" y="12075"/>
                  <a:pt x="5833986" y="18288"/>
                </a:cubicBezTo>
                <a:cubicBezTo>
                  <a:pt x="5720939" y="24501"/>
                  <a:pt x="5482226" y="8586"/>
                  <a:pt x="5155616" y="18288"/>
                </a:cubicBezTo>
                <a:cubicBezTo>
                  <a:pt x="4829006" y="27991"/>
                  <a:pt x="4841274" y="29316"/>
                  <a:pt x="4694324" y="18288"/>
                </a:cubicBezTo>
                <a:cubicBezTo>
                  <a:pt x="4547374" y="7260"/>
                  <a:pt x="4077675" y="7013"/>
                  <a:pt x="3907414" y="18288"/>
                </a:cubicBezTo>
                <a:cubicBezTo>
                  <a:pt x="3737153" y="29564"/>
                  <a:pt x="3538393" y="21630"/>
                  <a:pt x="3446122" y="18288"/>
                </a:cubicBezTo>
                <a:cubicBezTo>
                  <a:pt x="3353851" y="14946"/>
                  <a:pt x="2990320" y="-8091"/>
                  <a:pt x="2659212" y="18288"/>
                </a:cubicBezTo>
                <a:cubicBezTo>
                  <a:pt x="2328104" y="44667"/>
                  <a:pt x="2427653" y="9607"/>
                  <a:pt x="2306460" y="18288"/>
                </a:cubicBezTo>
                <a:cubicBezTo>
                  <a:pt x="2185267" y="26969"/>
                  <a:pt x="1719763" y="3717"/>
                  <a:pt x="1519550" y="18288"/>
                </a:cubicBezTo>
                <a:cubicBezTo>
                  <a:pt x="1319337" y="32860"/>
                  <a:pt x="1167371" y="17040"/>
                  <a:pt x="1058258" y="18288"/>
                </a:cubicBezTo>
                <a:cubicBezTo>
                  <a:pt x="949145" y="19536"/>
                  <a:pt x="780234" y="31447"/>
                  <a:pt x="705505" y="18288"/>
                </a:cubicBezTo>
                <a:cubicBezTo>
                  <a:pt x="630776" y="5129"/>
                  <a:pt x="215796" y="30056"/>
                  <a:pt x="0" y="18288"/>
                </a:cubicBezTo>
                <a:cubicBezTo>
                  <a:pt x="-53" y="11301"/>
                  <a:pt x="-649" y="7756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798BD5-B104-DA82-9F8A-B6350B0DF67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29384"/>
            <a:ext cx="10515600" cy="463647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IN" sz="1400" b="1" i="0" u="none" strike="noStrike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Loading the YOLO Model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sz="1400" b="0" i="0" u="none" strike="noStrike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The pre-trained YOLOv3 model is loaded using OpenCV’s Deep Neural Network (DNN) module.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sz="1400" b="0" i="0" u="none" strike="noStrike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Class labels from the COCO dataset (80 object categories) are loaded for identification.</a:t>
            </a:r>
          </a:p>
          <a:p>
            <a:pPr marL="0" indent="0">
              <a:buNone/>
            </a:pPr>
            <a:r>
              <a:rPr lang="en-IN" sz="1400" b="1" i="0" u="none" strike="noStrike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Processing Video Frames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sz="1400" b="0" i="0" u="none" strike="noStrike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 video file is read frame-by-frame.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sz="1400" b="0" i="0" u="none" strike="noStrike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Each frame is resized and converted into a blob, which is fed into the YOLO model.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sz="1400" b="0" i="0" u="none" strike="noStrike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The model processes the image and predicts bounding boxes, class labels, and confidence scores for detected objects.</a:t>
            </a:r>
          </a:p>
          <a:p>
            <a:pPr marL="0" indent="0">
              <a:buNone/>
            </a:pPr>
            <a:r>
              <a:rPr lang="en-IN" sz="1400" b="0" i="0" u="none" strike="noStrike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N" sz="1400" b="1" i="0" u="none" strike="noStrike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Applying Object Detection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sz="1400" b="0" i="0" u="none" strike="noStrike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Confidence Thresholding: Objects with a confidence score above 50% are considered valid detections.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sz="1400" b="0" i="0" u="none" strike="noStrike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Non-Maximum Suppression (NMS): Overlapping boxes are filtered to keep only the most accurate ones.</a:t>
            </a:r>
          </a:p>
          <a:p>
            <a:pPr marL="0" indent="0">
              <a:buNone/>
            </a:pPr>
            <a:r>
              <a:rPr lang="en-IN" sz="1400" b="1" i="0" u="none" strike="noStrike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Visualizing and Saving Results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sz="1400" b="0" i="0" u="none" strike="noStrike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Detected objects are highlighted using bounding boxes with labels and confidence scores.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sz="1400" b="0" i="0" u="none" strike="noStrike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The processed frames are saved into an output video.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sz="1400" b="0" i="0" u="none" strike="noStrike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Real-time visualization allows viewing detections during processing.</a:t>
            </a:r>
          </a:p>
          <a:p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89364966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53F29798-D584-4792-9B62-3F5F5C36D6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4DF642F-6D52-1F8D-FA35-2D1DA3229F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84805"/>
            <a:ext cx="10515600" cy="150588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52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Result</a:t>
            </a:r>
          </a:p>
        </p:txBody>
      </p:sp>
      <p:pic>
        <p:nvPicPr>
          <p:cNvPr id="3" name="output_video.mp4" descr="A high angle view of a flooded street&#10;&#10;Description automatically generated">
            <a:hlinkClick r:id="" action="ppaction://media"/>
            <a:extLst>
              <a:ext uri="{FF2B5EF4-FFF2-40B4-BE49-F238E27FC236}">
                <a16:creationId xmlns:a16="http://schemas.microsoft.com/office/drawing/2014/main" id="{2C941330-3122-343A-E56F-8F7BE5439EC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138649" y="1845426"/>
            <a:ext cx="7911649" cy="44503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64873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334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6D4C0F-5E7F-7A6E-BDE3-24220D39A8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C2FE0F-044C-A0E1-449D-8485F1E5F19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Disaster Management Drone successfully demonstrated its capability to enhance emergency response efforts by providing real-time aerial mapping, AI-based object detection, and live data transmission.</a:t>
            </a:r>
          </a:p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Key Outcomes:</a:t>
            </a:r>
          </a:p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Faster disaster assessment through autonomous aerial mapping.</a:t>
            </a:r>
          </a:p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Accurate object detection for identifying survivors, trapped Vehicles, etc.</a:t>
            </a:r>
          </a:p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Efficient search &amp; rescue using real-time video and AI-powered analysis.</a:t>
            </a:r>
          </a:p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Improved situational awareness for emergency teams via live data transmission</a:t>
            </a:r>
            <a:r>
              <a:rPr lang="en-US" sz="2000" dirty="0"/>
              <a:t>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6017064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955A2079-FA98-4876-80F0-72364A7D2E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1E4EA1D-AEC9-0903-D808-6E8BEC1A5C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57188"/>
            <a:ext cx="10515600" cy="1133499"/>
          </a:xfrm>
        </p:spPr>
        <p:txBody>
          <a:bodyPr>
            <a:normAutofit/>
          </a:bodyPr>
          <a:lstStyle/>
          <a:p>
            <a:pPr algn="ctr"/>
            <a:r>
              <a:rPr lang="en-US" sz="5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Table of Content</a:t>
            </a:r>
          </a:p>
        </p:txBody>
      </p:sp>
      <p:graphicFrame>
        <p:nvGraphicFramePr>
          <p:cNvPr id="6" name="Content Placeholder 2">
            <a:extLst>
              <a:ext uri="{FF2B5EF4-FFF2-40B4-BE49-F238E27FC236}">
                <a16:creationId xmlns:a16="http://schemas.microsoft.com/office/drawing/2014/main" id="{D2AC87C3-4960-EE53-3938-F64A31434BE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458251738"/>
              </p:ext>
            </p:extLst>
          </p:nvPr>
        </p:nvGraphicFramePr>
        <p:xfrm>
          <a:off x="838200" y="1828800"/>
          <a:ext cx="10515600" cy="435254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31708208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6C4028FD-8BAA-4A19-BFDE-594D991B75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CF2BD5F-F640-92E1-2218-B0DC1403B3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56995"/>
            <a:ext cx="10515600" cy="1133693"/>
          </a:xfrm>
        </p:spPr>
        <p:txBody>
          <a:bodyPr>
            <a:normAutofit/>
          </a:bodyPr>
          <a:lstStyle/>
          <a:p>
            <a:r>
              <a:rPr lang="en-US" sz="5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Introduction</a:t>
            </a:r>
          </a:p>
        </p:txBody>
      </p:sp>
      <p:graphicFrame>
        <p:nvGraphicFramePr>
          <p:cNvPr id="6" name="Rectangle 1">
            <a:extLst>
              <a:ext uri="{FF2B5EF4-FFF2-40B4-BE49-F238E27FC236}">
                <a16:creationId xmlns:a16="http://schemas.microsoft.com/office/drawing/2014/main" id="{CE7C5C41-363F-46D3-C461-94B19DD6C45F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958549515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73459936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F837543A-6020-4505-A233-C9DB4BF740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EBAA486-AC62-C258-D145-80D1FF5D3F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5558489" cy="1325563"/>
          </a:xfrm>
        </p:spPr>
        <p:txBody>
          <a:bodyPr>
            <a:norm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Aim of the Project </a:t>
            </a:r>
            <a:br>
              <a:rPr lang="en-US" dirty="0"/>
            </a:br>
            <a:endParaRPr lang="en-US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35B16301-FB18-48BA-A6DD-C37CAF6F9A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208695" y="1"/>
            <a:ext cx="1135066" cy="477997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80D037-9042-7C06-9A8E-7704206170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558489" cy="4351338"/>
          </a:xfrm>
        </p:spPr>
        <p:txBody>
          <a:bodyPr>
            <a:normAutofit/>
          </a:bodyPr>
          <a:lstStyle/>
          <a:p>
            <a:r>
              <a:rPr lang="en-US" sz="1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aim of this project is to develop a Disaster Management Drone capable of real-time mapping and object detection to assist in search &amp; rescue operations. </a:t>
            </a:r>
          </a:p>
          <a:p>
            <a:pPr marL="0" indent="0">
              <a:buNone/>
            </a:pPr>
            <a:endParaRPr lang="en-US" sz="15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5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Objectives:</a:t>
            </a:r>
          </a:p>
          <a:p>
            <a:pPr marL="0" indent="0">
              <a:buNone/>
            </a:pPr>
            <a:r>
              <a:rPr lang="en-US" sz="1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- Provide real-time aerial mapping of disaster-affected areas </a:t>
            </a:r>
          </a:p>
          <a:p>
            <a:pPr marL="0" indent="0">
              <a:buNone/>
            </a:pPr>
            <a:r>
              <a:rPr lang="en-US" sz="1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- Detect survivors, vehicles, and debris using AI-based object detection  </a:t>
            </a:r>
          </a:p>
          <a:p>
            <a:pPr>
              <a:buFontTx/>
              <a:buChar char="-"/>
            </a:pPr>
            <a:r>
              <a:rPr lang="en-US" sz="1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Transmit live video and data to emergency response team</a:t>
            </a:r>
          </a:p>
          <a:p>
            <a:pPr marL="0" indent="0">
              <a:buNone/>
            </a:pPr>
            <a:endParaRPr lang="en-US" sz="15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This drone enhances situational awareness, speeds up disaster response, and improves rescue efficiency in critical situations. </a:t>
            </a:r>
          </a:p>
          <a:p>
            <a:endParaRPr lang="en-US" sz="1500" dirty="0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C3C0D90E-074A-4F52-9B11-B52BEF4BCB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821310" y="2624479"/>
            <a:ext cx="812427" cy="812427"/>
          </a:xfrm>
          <a:prstGeom prst="ellipse">
            <a:avLst/>
          </a:prstGeom>
          <a:noFill/>
          <a:ln w="127000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Block Arc 13">
            <a:extLst>
              <a:ext uri="{FF2B5EF4-FFF2-40B4-BE49-F238E27FC236}">
                <a16:creationId xmlns:a16="http://schemas.microsoft.com/office/drawing/2014/main" id="{CABBD4C1-E6F8-46F6-8152-A8A97490BF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8912417" y="1218531"/>
            <a:ext cx="2387600" cy="2387600"/>
          </a:xfrm>
          <a:prstGeom prst="blockArc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83BA5EF5-1FE9-4BF9-83BB-269BCDDF61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821310" y="0"/>
            <a:ext cx="2315251" cy="1550992"/>
          </a:xfrm>
          <a:custGeom>
            <a:avLst/>
            <a:gdLst>
              <a:gd name="connsiteX0" fmla="*/ 0 w 2315251"/>
              <a:gd name="connsiteY0" fmla="*/ 0 h 1550992"/>
              <a:gd name="connsiteX1" fmla="*/ 138700 w 2315251"/>
              <a:gd name="connsiteY1" fmla="*/ 0 h 1550992"/>
              <a:gd name="connsiteX2" fmla="*/ 138700 w 2315251"/>
              <a:gd name="connsiteY2" fmla="*/ 1361400 h 1550992"/>
              <a:gd name="connsiteX3" fmla="*/ 2107387 w 2315251"/>
              <a:gd name="connsiteY3" fmla="*/ 222673 h 1550992"/>
              <a:gd name="connsiteX4" fmla="*/ 1722420 w 2315251"/>
              <a:gd name="connsiteY4" fmla="*/ 0 h 1550992"/>
              <a:gd name="connsiteX5" fmla="*/ 1999436 w 2315251"/>
              <a:gd name="connsiteY5" fmla="*/ 0 h 1550992"/>
              <a:gd name="connsiteX6" fmla="*/ 2280549 w 2315251"/>
              <a:gd name="connsiteY6" fmla="*/ 162605 h 1550992"/>
              <a:gd name="connsiteX7" fmla="*/ 2305953 w 2315251"/>
              <a:gd name="connsiteY7" fmla="*/ 257336 h 1550992"/>
              <a:gd name="connsiteX8" fmla="*/ 2280549 w 2315251"/>
              <a:gd name="connsiteY8" fmla="*/ 282740 h 1550992"/>
              <a:gd name="connsiteX9" fmla="*/ 104026 w 2315251"/>
              <a:gd name="connsiteY9" fmla="*/ 1541710 h 1550992"/>
              <a:gd name="connsiteX10" fmla="*/ 69351 w 2315251"/>
              <a:gd name="connsiteY10" fmla="*/ 1550992 h 1550992"/>
              <a:gd name="connsiteX11" fmla="*/ 0 w 2315251"/>
              <a:gd name="connsiteY11" fmla="*/ 1481643 h 15509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315251" h="1550992">
                <a:moveTo>
                  <a:pt x="0" y="0"/>
                </a:moveTo>
                <a:lnTo>
                  <a:pt x="138700" y="0"/>
                </a:lnTo>
                <a:lnTo>
                  <a:pt x="138700" y="1361400"/>
                </a:lnTo>
                <a:lnTo>
                  <a:pt x="2107387" y="222673"/>
                </a:lnTo>
                <a:lnTo>
                  <a:pt x="1722420" y="0"/>
                </a:lnTo>
                <a:lnTo>
                  <a:pt x="1999436" y="0"/>
                </a:lnTo>
                <a:lnTo>
                  <a:pt x="2280549" y="162605"/>
                </a:lnTo>
                <a:cubicBezTo>
                  <a:pt x="2313720" y="181745"/>
                  <a:pt x="2325104" y="224155"/>
                  <a:pt x="2305953" y="257336"/>
                </a:cubicBezTo>
                <a:cubicBezTo>
                  <a:pt x="2299872" y="267889"/>
                  <a:pt x="2291101" y="276648"/>
                  <a:pt x="2280549" y="282740"/>
                </a:cubicBezTo>
                <a:lnTo>
                  <a:pt x="104026" y="1541710"/>
                </a:lnTo>
                <a:cubicBezTo>
                  <a:pt x="93484" y="1547802"/>
                  <a:pt x="81523" y="1551003"/>
                  <a:pt x="69351" y="1550992"/>
                </a:cubicBezTo>
                <a:cubicBezTo>
                  <a:pt x="31049" y="1550992"/>
                  <a:pt x="0" y="1519944"/>
                  <a:pt x="0" y="1481643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4B3BCACB-5880-460B-9606-8C433A9AF9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724638" y="1331572"/>
            <a:ext cx="0" cy="1597708"/>
          </a:xfrm>
          <a:prstGeom prst="line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88853921-7BC9-4BDE-ACAB-133C683C82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005550" y="4112081"/>
            <a:ext cx="1186451" cy="1771650"/>
          </a:xfrm>
          <a:custGeom>
            <a:avLst/>
            <a:gdLst>
              <a:gd name="connsiteX0" fmla="*/ 61913 w 1186451"/>
              <a:gd name="connsiteY0" fmla="*/ 0 h 1771650"/>
              <a:gd name="connsiteX1" fmla="*/ 1186451 w 1186451"/>
              <a:gd name="connsiteY1" fmla="*/ 0 h 1771650"/>
              <a:gd name="connsiteX2" fmla="*/ 1186451 w 1186451"/>
              <a:gd name="connsiteY2" fmla="*/ 123825 h 1771650"/>
              <a:gd name="connsiteX3" fmla="*/ 123825 w 1186451"/>
              <a:gd name="connsiteY3" fmla="*/ 123825 h 1771650"/>
              <a:gd name="connsiteX4" fmla="*/ 123825 w 1186451"/>
              <a:gd name="connsiteY4" fmla="*/ 1647825 h 1771650"/>
              <a:gd name="connsiteX5" fmla="*/ 1186451 w 1186451"/>
              <a:gd name="connsiteY5" fmla="*/ 1647825 h 1771650"/>
              <a:gd name="connsiteX6" fmla="*/ 1186451 w 1186451"/>
              <a:gd name="connsiteY6" fmla="*/ 1771650 h 1771650"/>
              <a:gd name="connsiteX7" fmla="*/ 61913 w 1186451"/>
              <a:gd name="connsiteY7" fmla="*/ 1771650 h 1771650"/>
              <a:gd name="connsiteX8" fmla="*/ 0 w 1186451"/>
              <a:gd name="connsiteY8" fmla="*/ 1709738 h 1771650"/>
              <a:gd name="connsiteX9" fmla="*/ 0 w 1186451"/>
              <a:gd name="connsiteY9" fmla="*/ 61913 h 1771650"/>
              <a:gd name="connsiteX10" fmla="*/ 61913 w 1186451"/>
              <a:gd name="connsiteY10" fmla="*/ 0 h 17716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186451" h="1771650">
                <a:moveTo>
                  <a:pt x="61913" y="0"/>
                </a:moveTo>
                <a:lnTo>
                  <a:pt x="1186451" y="0"/>
                </a:lnTo>
                <a:lnTo>
                  <a:pt x="1186451" y="123825"/>
                </a:lnTo>
                <a:lnTo>
                  <a:pt x="123825" y="123825"/>
                </a:lnTo>
                <a:lnTo>
                  <a:pt x="123825" y="1647825"/>
                </a:lnTo>
                <a:lnTo>
                  <a:pt x="1186451" y="1647825"/>
                </a:lnTo>
                <a:lnTo>
                  <a:pt x="1186451" y="1771650"/>
                </a:lnTo>
                <a:lnTo>
                  <a:pt x="61913" y="1771650"/>
                </a:lnTo>
                <a:cubicBezTo>
                  <a:pt x="27719" y="1771650"/>
                  <a:pt x="0" y="1743932"/>
                  <a:pt x="0" y="1709738"/>
                </a:cubicBezTo>
                <a:lnTo>
                  <a:pt x="0" y="61913"/>
                </a:lnTo>
                <a:cubicBezTo>
                  <a:pt x="0" y="27719"/>
                  <a:pt x="27719" y="0"/>
                  <a:pt x="61913" y="0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2" name="Arc 21">
            <a:extLst>
              <a:ext uri="{FF2B5EF4-FFF2-40B4-BE49-F238E27FC236}">
                <a16:creationId xmlns:a16="http://schemas.microsoft.com/office/drawing/2014/main" id="{09192968-3AE7-4470-A61C-97294BB927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992895">
            <a:off x="6086940" y="4145122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3AB72E55-43E4-4356-BFE8-E2102CB0B5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821310" y="4962670"/>
            <a:ext cx="2643352" cy="1895331"/>
          </a:xfrm>
          <a:custGeom>
            <a:avLst/>
            <a:gdLst>
              <a:gd name="connsiteX0" fmla="*/ 1321676 w 2643352"/>
              <a:gd name="connsiteY0" fmla="*/ 0 h 1895331"/>
              <a:gd name="connsiteX1" fmla="*/ 2643352 w 2643352"/>
              <a:gd name="connsiteY1" fmla="*/ 1321676 h 1895331"/>
              <a:gd name="connsiteX2" fmla="*/ 2539488 w 2643352"/>
              <a:gd name="connsiteY2" fmla="*/ 1836132 h 1895331"/>
              <a:gd name="connsiteX3" fmla="*/ 2510970 w 2643352"/>
              <a:gd name="connsiteY3" fmla="*/ 1895331 h 1895331"/>
              <a:gd name="connsiteX4" fmla="*/ 132382 w 2643352"/>
              <a:gd name="connsiteY4" fmla="*/ 1895331 h 1895331"/>
              <a:gd name="connsiteX5" fmla="*/ 103864 w 2643352"/>
              <a:gd name="connsiteY5" fmla="*/ 1836132 h 1895331"/>
              <a:gd name="connsiteX6" fmla="*/ 0 w 2643352"/>
              <a:gd name="connsiteY6" fmla="*/ 1321676 h 1895331"/>
              <a:gd name="connsiteX7" fmla="*/ 1321676 w 2643352"/>
              <a:gd name="connsiteY7" fmla="*/ 0 h 18953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643352" h="1895331">
                <a:moveTo>
                  <a:pt x="1321676" y="0"/>
                </a:moveTo>
                <a:cubicBezTo>
                  <a:pt x="2051617" y="0"/>
                  <a:pt x="2643352" y="591735"/>
                  <a:pt x="2643352" y="1321676"/>
                </a:cubicBezTo>
                <a:cubicBezTo>
                  <a:pt x="2643352" y="1504161"/>
                  <a:pt x="2606369" y="1678009"/>
                  <a:pt x="2539488" y="1836132"/>
                </a:cubicBezTo>
                <a:lnTo>
                  <a:pt x="2510970" y="1895331"/>
                </a:lnTo>
                <a:lnTo>
                  <a:pt x="132382" y="1895331"/>
                </a:lnTo>
                <a:lnTo>
                  <a:pt x="103864" y="1836132"/>
                </a:lnTo>
                <a:cubicBezTo>
                  <a:pt x="36984" y="1678009"/>
                  <a:pt x="0" y="1504161"/>
                  <a:pt x="0" y="1321676"/>
                </a:cubicBezTo>
                <a:cubicBezTo>
                  <a:pt x="0" y="591735"/>
                  <a:pt x="591735" y="0"/>
                  <a:pt x="1321676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136189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F837543A-6020-4505-A233-C9DB4BF740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BF0FA9-28B7-7273-8584-8546E18003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5558489" cy="1325563"/>
          </a:xfrm>
        </p:spPr>
        <p:txBody>
          <a:bodyPr>
            <a:norm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Components</a:t>
            </a:r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35B16301-FB18-48BA-A6DD-C37CAF6F9A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208695" y="1"/>
            <a:ext cx="1135066" cy="477997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E3B3F8-07ED-5E4C-F40D-E29B9B6A50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50992"/>
            <a:ext cx="5983109" cy="5220198"/>
          </a:xfrm>
        </p:spPr>
        <p:txBody>
          <a:bodyPr>
            <a:normAutofit/>
          </a:bodyPr>
          <a:lstStyle/>
          <a:p>
            <a:r>
              <a:rPr lang="en-IN" sz="1800" b="1" dirty="0"/>
              <a:t>Frame:</a:t>
            </a:r>
            <a:r>
              <a:rPr lang="en-IN" sz="1800" dirty="0"/>
              <a:t> Tarot Iron Man 650 Carbon Fiber Fully Foldable Quadcopter Frame (TL65B01)</a:t>
            </a:r>
          </a:p>
          <a:p>
            <a:r>
              <a:rPr lang="en-IN" sz="1800" b="1" dirty="0"/>
              <a:t>Battery:</a:t>
            </a:r>
            <a:r>
              <a:rPr lang="en-IN" sz="1800" dirty="0"/>
              <a:t> Orange 14.8V (4S) 5200mAh 40C LiPo Battery</a:t>
            </a:r>
          </a:p>
          <a:p>
            <a:r>
              <a:rPr lang="en-IN" sz="1800" b="1" dirty="0"/>
              <a:t>Motors:</a:t>
            </a:r>
            <a:r>
              <a:rPr lang="en-IN" sz="1800" dirty="0"/>
              <a:t> Emax MT2213 935KV Brushless DC Motors (x4)</a:t>
            </a:r>
          </a:p>
          <a:p>
            <a:r>
              <a:rPr lang="en-IN" sz="1800" b="1" dirty="0"/>
              <a:t>Electronic Speed Controllers (ESCs):</a:t>
            </a:r>
            <a:r>
              <a:rPr lang="en-IN" sz="1800" dirty="0"/>
              <a:t> 30A </a:t>
            </a:r>
            <a:r>
              <a:rPr lang="en-IN" sz="1800" dirty="0" err="1"/>
              <a:t>SimonK</a:t>
            </a:r>
            <a:r>
              <a:rPr lang="en-IN" sz="1800" dirty="0"/>
              <a:t> ESCs (x4)</a:t>
            </a:r>
          </a:p>
          <a:p>
            <a:r>
              <a:rPr lang="en-IN" sz="1800" b="1" dirty="0"/>
              <a:t>Flight Controller:</a:t>
            </a:r>
            <a:r>
              <a:rPr lang="en-IN" sz="1800" dirty="0"/>
              <a:t> Pixhawk 2.4.8 with </a:t>
            </a:r>
            <a:r>
              <a:rPr lang="en-IN" sz="1800" dirty="0" err="1"/>
              <a:t>Ardupilot</a:t>
            </a:r>
            <a:r>
              <a:rPr lang="en-IN" sz="1800" dirty="0"/>
              <a:t> Firmware</a:t>
            </a:r>
          </a:p>
          <a:p>
            <a:r>
              <a:rPr lang="en-IN" sz="1800" b="1" dirty="0"/>
              <a:t>Receiver:</a:t>
            </a:r>
            <a:r>
              <a:rPr lang="en-IN" sz="1800" dirty="0"/>
              <a:t> </a:t>
            </a:r>
            <a:r>
              <a:rPr lang="en-IN" sz="1800" dirty="0" err="1"/>
              <a:t>FlySky</a:t>
            </a:r>
            <a:r>
              <a:rPr lang="en-IN" sz="1800" dirty="0"/>
              <a:t> FS-iA6B 2.4GHz 6CH PPM/PWM Receiver</a:t>
            </a:r>
          </a:p>
          <a:p>
            <a:r>
              <a:rPr lang="en-IN" sz="1800" b="1" dirty="0"/>
              <a:t>Telemetry:</a:t>
            </a:r>
            <a:r>
              <a:rPr lang="en-IN" sz="1800" dirty="0"/>
              <a:t> 433MHz Telemetry Module for Ground Control Communication</a:t>
            </a:r>
          </a:p>
          <a:p>
            <a:r>
              <a:rPr lang="en-IN" sz="1800" b="1" dirty="0"/>
              <a:t>GPS Module:</a:t>
            </a:r>
            <a:r>
              <a:rPr lang="en-IN" sz="1800" dirty="0"/>
              <a:t> </a:t>
            </a:r>
            <a:r>
              <a:rPr lang="en-IN" sz="1800" dirty="0" err="1"/>
              <a:t>Ublox</a:t>
            </a:r>
            <a:r>
              <a:rPr lang="en-IN" sz="1800" dirty="0"/>
              <a:t> M8N GPS with Compass for Navigation</a:t>
            </a:r>
          </a:p>
          <a:p>
            <a:r>
              <a:rPr lang="en-IN" sz="1800" b="1" dirty="0"/>
              <a:t>Propellers:</a:t>
            </a:r>
            <a:r>
              <a:rPr lang="en-IN" sz="1800" dirty="0"/>
              <a:t> 10.45-inch Carbon Fiber Propellers (x4)</a:t>
            </a:r>
          </a:p>
          <a:p>
            <a:r>
              <a:rPr lang="en-IN" sz="1800" b="1" dirty="0"/>
              <a:t>Onboard Computer:</a:t>
            </a:r>
            <a:r>
              <a:rPr lang="en-IN" sz="1800" dirty="0"/>
              <a:t> Raspberry Pi 4 Model B (4GB/8GB RAM)</a:t>
            </a:r>
          </a:p>
          <a:p>
            <a:r>
              <a:rPr lang="en-IN" sz="1800" b="1" dirty="0"/>
              <a:t>Camera:</a:t>
            </a:r>
            <a:r>
              <a:rPr lang="en-IN" sz="1800" dirty="0"/>
              <a:t> 5MP Raspberry Pi 3/4 Model B Camera Module Rev 1.3 with Cable</a:t>
            </a:r>
            <a:endParaRPr lang="en-US" dirty="0"/>
          </a:p>
          <a:p>
            <a:endParaRPr lang="en-US" sz="1800" dirty="0"/>
          </a:p>
          <a:p>
            <a:endParaRPr lang="en-US" sz="1800" dirty="0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C3C0D90E-074A-4F52-9B11-B52BEF4BCB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821310" y="2624479"/>
            <a:ext cx="812427" cy="812427"/>
          </a:xfrm>
          <a:prstGeom prst="ellipse">
            <a:avLst/>
          </a:prstGeom>
          <a:noFill/>
          <a:ln w="127000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Block Arc 13">
            <a:extLst>
              <a:ext uri="{FF2B5EF4-FFF2-40B4-BE49-F238E27FC236}">
                <a16:creationId xmlns:a16="http://schemas.microsoft.com/office/drawing/2014/main" id="{CABBD4C1-E6F8-46F6-8152-A8A97490BF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8912417" y="1218531"/>
            <a:ext cx="2387600" cy="2387600"/>
          </a:xfrm>
          <a:prstGeom prst="blockArc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83BA5EF5-1FE9-4BF9-83BB-269BCDDF61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821310" y="0"/>
            <a:ext cx="2315251" cy="1550992"/>
          </a:xfrm>
          <a:custGeom>
            <a:avLst/>
            <a:gdLst>
              <a:gd name="connsiteX0" fmla="*/ 0 w 2315251"/>
              <a:gd name="connsiteY0" fmla="*/ 0 h 1550992"/>
              <a:gd name="connsiteX1" fmla="*/ 138700 w 2315251"/>
              <a:gd name="connsiteY1" fmla="*/ 0 h 1550992"/>
              <a:gd name="connsiteX2" fmla="*/ 138700 w 2315251"/>
              <a:gd name="connsiteY2" fmla="*/ 1361400 h 1550992"/>
              <a:gd name="connsiteX3" fmla="*/ 2107387 w 2315251"/>
              <a:gd name="connsiteY3" fmla="*/ 222673 h 1550992"/>
              <a:gd name="connsiteX4" fmla="*/ 1722420 w 2315251"/>
              <a:gd name="connsiteY4" fmla="*/ 0 h 1550992"/>
              <a:gd name="connsiteX5" fmla="*/ 1999436 w 2315251"/>
              <a:gd name="connsiteY5" fmla="*/ 0 h 1550992"/>
              <a:gd name="connsiteX6" fmla="*/ 2280549 w 2315251"/>
              <a:gd name="connsiteY6" fmla="*/ 162605 h 1550992"/>
              <a:gd name="connsiteX7" fmla="*/ 2305953 w 2315251"/>
              <a:gd name="connsiteY7" fmla="*/ 257336 h 1550992"/>
              <a:gd name="connsiteX8" fmla="*/ 2280549 w 2315251"/>
              <a:gd name="connsiteY8" fmla="*/ 282740 h 1550992"/>
              <a:gd name="connsiteX9" fmla="*/ 104026 w 2315251"/>
              <a:gd name="connsiteY9" fmla="*/ 1541710 h 1550992"/>
              <a:gd name="connsiteX10" fmla="*/ 69351 w 2315251"/>
              <a:gd name="connsiteY10" fmla="*/ 1550992 h 1550992"/>
              <a:gd name="connsiteX11" fmla="*/ 0 w 2315251"/>
              <a:gd name="connsiteY11" fmla="*/ 1481643 h 15509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315251" h="1550992">
                <a:moveTo>
                  <a:pt x="0" y="0"/>
                </a:moveTo>
                <a:lnTo>
                  <a:pt x="138700" y="0"/>
                </a:lnTo>
                <a:lnTo>
                  <a:pt x="138700" y="1361400"/>
                </a:lnTo>
                <a:lnTo>
                  <a:pt x="2107387" y="222673"/>
                </a:lnTo>
                <a:lnTo>
                  <a:pt x="1722420" y="0"/>
                </a:lnTo>
                <a:lnTo>
                  <a:pt x="1999436" y="0"/>
                </a:lnTo>
                <a:lnTo>
                  <a:pt x="2280549" y="162605"/>
                </a:lnTo>
                <a:cubicBezTo>
                  <a:pt x="2313720" y="181745"/>
                  <a:pt x="2325104" y="224155"/>
                  <a:pt x="2305953" y="257336"/>
                </a:cubicBezTo>
                <a:cubicBezTo>
                  <a:pt x="2299872" y="267889"/>
                  <a:pt x="2291101" y="276648"/>
                  <a:pt x="2280549" y="282740"/>
                </a:cubicBezTo>
                <a:lnTo>
                  <a:pt x="104026" y="1541710"/>
                </a:lnTo>
                <a:cubicBezTo>
                  <a:pt x="93484" y="1547802"/>
                  <a:pt x="81523" y="1551003"/>
                  <a:pt x="69351" y="1550992"/>
                </a:cubicBezTo>
                <a:cubicBezTo>
                  <a:pt x="31049" y="1550992"/>
                  <a:pt x="0" y="1519944"/>
                  <a:pt x="0" y="1481643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4B3BCACB-5880-460B-9606-8C433A9AF9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724638" y="1331572"/>
            <a:ext cx="0" cy="1597708"/>
          </a:xfrm>
          <a:prstGeom prst="line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88853921-7BC9-4BDE-ACAB-133C683C82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005550" y="4112081"/>
            <a:ext cx="1186451" cy="1771650"/>
          </a:xfrm>
          <a:custGeom>
            <a:avLst/>
            <a:gdLst>
              <a:gd name="connsiteX0" fmla="*/ 61913 w 1186451"/>
              <a:gd name="connsiteY0" fmla="*/ 0 h 1771650"/>
              <a:gd name="connsiteX1" fmla="*/ 1186451 w 1186451"/>
              <a:gd name="connsiteY1" fmla="*/ 0 h 1771650"/>
              <a:gd name="connsiteX2" fmla="*/ 1186451 w 1186451"/>
              <a:gd name="connsiteY2" fmla="*/ 123825 h 1771650"/>
              <a:gd name="connsiteX3" fmla="*/ 123825 w 1186451"/>
              <a:gd name="connsiteY3" fmla="*/ 123825 h 1771650"/>
              <a:gd name="connsiteX4" fmla="*/ 123825 w 1186451"/>
              <a:gd name="connsiteY4" fmla="*/ 1647825 h 1771650"/>
              <a:gd name="connsiteX5" fmla="*/ 1186451 w 1186451"/>
              <a:gd name="connsiteY5" fmla="*/ 1647825 h 1771650"/>
              <a:gd name="connsiteX6" fmla="*/ 1186451 w 1186451"/>
              <a:gd name="connsiteY6" fmla="*/ 1771650 h 1771650"/>
              <a:gd name="connsiteX7" fmla="*/ 61913 w 1186451"/>
              <a:gd name="connsiteY7" fmla="*/ 1771650 h 1771650"/>
              <a:gd name="connsiteX8" fmla="*/ 0 w 1186451"/>
              <a:gd name="connsiteY8" fmla="*/ 1709738 h 1771650"/>
              <a:gd name="connsiteX9" fmla="*/ 0 w 1186451"/>
              <a:gd name="connsiteY9" fmla="*/ 61913 h 1771650"/>
              <a:gd name="connsiteX10" fmla="*/ 61913 w 1186451"/>
              <a:gd name="connsiteY10" fmla="*/ 0 h 17716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186451" h="1771650">
                <a:moveTo>
                  <a:pt x="61913" y="0"/>
                </a:moveTo>
                <a:lnTo>
                  <a:pt x="1186451" y="0"/>
                </a:lnTo>
                <a:lnTo>
                  <a:pt x="1186451" y="123825"/>
                </a:lnTo>
                <a:lnTo>
                  <a:pt x="123825" y="123825"/>
                </a:lnTo>
                <a:lnTo>
                  <a:pt x="123825" y="1647825"/>
                </a:lnTo>
                <a:lnTo>
                  <a:pt x="1186451" y="1647825"/>
                </a:lnTo>
                <a:lnTo>
                  <a:pt x="1186451" y="1771650"/>
                </a:lnTo>
                <a:lnTo>
                  <a:pt x="61913" y="1771650"/>
                </a:lnTo>
                <a:cubicBezTo>
                  <a:pt x="27719" y="1771650"/>
                  <a:pt x="0" y="1743932"/>
                  <a:pt x="0" y="1709738"/>
                </a:cubicBezTo>
                <a:lnTo>
                  <a:pt x="0" y="61913"/>
                </a:lnTo>
                <a:cubicBezTo>
                  <a:pt x="0" y="27719"/>
                  <a:pt x="27719" y="0"/>
                  <a:pt x="61913" y="0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2" name="Arc 21">
            <a:extLst>
              <a:ext uri="{FF2B5EF4-FFF2-40B4-BE49-F238E27FC236}">
                <a16:creationId xmlns:a16="http://schemas.microsoft.com/office/drawing/2014/main" id="{09192968-3AE7-4470-A61C-97294BB927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992895">
            <a:off x="6086940" y="4145122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3AB72E55-43E4-4356-BFE8-E2102CB0B5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821310" y="4962670"/>
            <a:ext cx="2643352" cy="1895331"/>
          </a:xfrm>
          <a:custGeom>
            <a:avLst/>
            <a:gdLst>
              <a:gd name="connsiteX0" fmla="*/ 1321676 w 2643352"/>
              <a:gd name="connsiteY0" fmla="*/ 0 h 1895331"/>
              <a:gd name="connsiteX1" fmla="*/ 2643352 w 2643352"/>
              <a:gd name="connsiteY1" fmla="*/ 1321676 h 1895331"/>
              <a:gd name="connsiteX2" fmla="*/ 2539488 w 2643352"/>
              <a:gd name="connsiteY2" fmla="*/ 1836132 h 1895331"/>
              <a:gd name="connsiteX3" fmla="*/ 2510970 w 2643352"/>
              <a:gd name="connsiteY3" fmla="*/ 1895331 h 1895331"/>
              <a:gd name="connsiteX4" fmla="*/ 132382 w 2643352"/>
              <a:gd name="connsiteY4" fmla="*/ 1895331 h 1895331"/>
              <a:gd name="connsiteX5" fmla="*/ 103864 w 2643352"/>
              <a:gd name="connsiteY5" fmla="*/ 1836132 h 1895331"/>
              <a:gd name="connsiteX6" fmla="*/ 0 w 2643352"/>
              <a:gd name="connsiteY6" fmla="*/ 1321676 h 1895331"/>
              <a:gd name="connsiteX7" fmla="*/ 1321676 w 2643352"/>
              <a:gd name="connsiteY7" fmla="*/ 0 h 18953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643352" h="1895331">
                <a:moveTo>
                  <a:pt x="1321676" y="0"/>
                </a:moveTo>
                <a:cubicBezTo>
                  <a:pt x="2051617" y="0"/>
                  <a:pt x="2643352" y="591735"/>
                  <a:pt x="2643352" y="1321676"/>
                </a:cubicBezTo>
                <a:cubicBezTo>
                  <a:pt x="2643352" y="1504161"/>
                  <a:pt x="2606369" y="1678009"/>
                  <a:pt x="2539488" y="1836132"/>
                </a:cubicBezTo>
                <a:lnTo>
                  <a:pt x="2510970" y="1895331"/>
                </a:lnTo>
                <a:lnTo>
                  <a:pt x="132382" y="1895331"/>
                </a:lnTo>
                <a:lnTo>
                  <a:pt x="103864" y="1836132"/>
                </a:lnTo>
                <a:cubicBezTo>
                  <a:pt x="36984" y="1678009"/>
                  <a:pt x="0" y="1504161"/>
                  <a:pt x="0" y="1321676"/>
                </a:cubicBezTo>
                <a:cubicBezTo>
                  <a:pt x="0" y="591735"/>
                  <a:pt x="591735" y="0"/>
                  <a:pt x="1321676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355984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730C23-9A1D-D01B-C2EB-0B4EE763F2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 </a:t>
            </a:r>
          </a:p>
        </p:txBody>
      </p:sp>
      <p:pic>
        <p:nvPicPr>
          <p:cNvPr id="4098" name="Picture 2" descr="Jual Eksklusif Tarot Iron Man 650 Foldable 3K Carbon Fiber Quadcopter ...">
            <a:extLst>
              <a:ext uri="{FF2B5EF4-FFF2-40B4-BE49-F238E27FC236}">
                <a16:creationId xmlns:a16="http://schemas.microsoft.com/office/drawing/2014/main" id="{81DE8BCA-F1B6-357F-C2C3-1ADEF4D8A52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42743" y="2501778"/>
            <a:ext cx="5865779" cy="29579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0" name="Picture 4" descr="Buy Orange 5200mAh 4S 40C 14.8V Lipo Battery Pack | Robu.in">
            <a:extLst>
              <a:ext uri="{FF2B5EF4-FFF2-40B4-BE49-F238E27FC236}">
                <a16:creationId xmlns:a16="http://schemas.microsoft.com/office/drawing/2014/main" id="{287B4E04-7622-7DFC-2D9B-FCDC982B965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7322" y="122318"/>
            <a:ext cx="3125164" cy="13634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2" name="Picture 6" descr="EMAX MT 2213-935 KV Brushless Outrunner moter CCW (red cap) (1 Pcs) in ...">
            <a:extLst>
              <a:ext uri="{FF2B5EF4-FFF2-40B4-BE49-F238E27FC236}">
                <a16:creationId xmlns:a16="http://schemas.microsoft.com/office/drawing/2014/main" id="{180AD6F8-7F62-D98A-6B63-77D170BD2C1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63190" y="230840"/>
            <a:ext cx="2377030" cy="15941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4" name="Picture 8" descr="Pixhawk PX4 Autopilot PIX 2.4.8 32 Bit Flight Controller Expand Module ...">
            <a:extLst>
              <a:ext uri="{FF2B5EF4-FFF2-40B4-BE49-F238E27FC236}">
                <a16:creationId xmlns:a16="http://schemas.microsoft.com/office/drawing/2014/main" id="{2E1A35AC-45A8-75F8-4955-0DEBF159F63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0260" y="1787868"/>
            <a:ext cx="2078499" cy="19912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6" name="Picture 10" descr="Buy Flysky FS-i6 6CH 2.4GHz AFHDS RC Transmitter w/FS-iA6B Receiver for ...">
            <a:extLst>
              <a:ext uri="{FF2B5EF4-FFF2-40B4-BE49-F238E27FC236}">
                <a16:creationId xmlns:a16="http://schemas.microsoft.com/office/drawing/2014/main" id="{310F8FAF-5A30-EDB2-3B37-EFB2057B97A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93305" y="35508"/>
            <a:ext cx="3099348" cy="23319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8" name="Picture 12" descr="3Dr Radio Telemetry 433Mhz 1000Mw 2-3Km Data range Telemetry">
            <a:extLst>
              <a:ext uri="{FF2B5EF4-FFF2-40B4-BE49-F238E27FC236}">
                <a16:creationId xmlns:a16="http://schemas.microsoft.com/office/drawing/2014/main" id="{04F9CD29-10EB-8663-6BFD-94E22AD8A43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92653" y="230840"/>
            <a:ext cx="3152004" cy="19961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10" name="Picture 14" descr="Readytosky Ublox NEO-M8N GPS with Compass for APM with Extra Connector ...">
            <a:extLst>
              <a:ext uri="{FF2B5EF4-FFF2-40B4-BE49-F238E27FC236}">
                <a16:creationId xmlns:a16="http://schemas.microsoft.com/office/drawing/2014/main" id="{E3F0850F-FED4-634B-70A8-D98C12E824F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08522" y="2634940"/>
            <a:ext cx="2776959" cy="19961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12" name="Picture 16" descr="Buy Online SimonK 30A BLDC ESC Electronic Speed Controller">
            <a:extLst>
              <a:ext uri="{FF2B5EF4-FFF2-40B4-BE49-F238E27FC236}">
                <a16:creationId xmlns:a16="http://schemas.microsoft.com/office/drawing/2014/main" id="{4B40F360-36AC-9222-6D21-29F8D8CBBE1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5587" y="3892461"/>
            <a:ext cx="2257425" cy="19803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14" name="Picture 18" descr="Raspberry Pi Camera Upgraded To 8 Megapixels">
            <a:extLst>
              <a:ext uri="{FF2B5EF4-FFF2-40B4-BE49-F238E27FC236}">
                <a16:creationId xmlns:a16="http://schemas.microsoft.com/office/drawing/2014/main" id="{7C66ED5A-D2EF-F578-E6D4-4995772CDFB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22992" y="4634986"/>
            <a:ext cx="2257425" cy="18578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16" name="Picture 20" descr="Image result for Propeller 10.5inch ">
            <a:extLst>
              <a:ext uri="{FF2B5EF4-FFF2-40B4-BE49-F238E27FC236}">
                <a16:creationId xmlns:a16="http://schemas.microsoft.com/office/drawing/2014/main" id="{3B20059B-4D3B-9068-9400-2B57A9C946A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70613" y="4882622"/>
            <a:ext cx="1857889" cy="18578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7527374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53F29798-D584-4792-9B62-3F5F5C36D6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E48B9A9-3D69-FC45-93ED-092278DCFD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84805"/>
            <a:ext cx="10515600" cy="150588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52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Block Diagram</a:t>
            </a:r>
          </a:p>
        </p:txBody>
      </p:sp>
      <p:pic>
        <p:nvPicPr>
          <p:cNvPr id="4" name="Picture 3" descr="A diagram of a system&#10;&#10;Description automatically generated">
            <a:extLst>
              <a:ext uri="{FF2B5EF4-FFF2-40B4-BE49-F238E27FC236}">
                <a16:creationId xmlns:a16="http://schemas.microsoft.com/office/drawing/2014/main" id="{68B8988C-89B3-D0A8-96A4-2FCE5CD3DC6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4177" y="1845426"/>
            <a:ext cx="6520592" cy="44503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523166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94ABB2-BAD1-F552-2FB1-BD4C8915AE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86031" y="-254308"/>
            <a:ext cx="10515600" cy="1325563"/>
          </a:xfrm>
        </p:spPr>
        <p:txBody>
          <a:bodyPr/>
          <a:lstStyle/>
          <a:p>
            <a:r>
              <a:rPr lang="en-US"/>
              <a:t>Flow Chart</a:t>
            </a:r>
            <a:endParaRPr lang="en-US" dirty="0"/>
          </a:p>
        </p:txBody>
      </p:sp>
      <p:pic>
        <p:nvPicPr>
          <p:cNvPr id="4" name="Picture 3" descr="A diagram of a program&#10;&#10;Description automatically generated">
            <a:extLst>
              <a:ext uri="{FF2B5EF4-FFF2-40B4-BE49-F238E27FC236}">
                <a16:creationId xmlns:a16="http://schemas.microsoft.com/office/drawing/2014/main" id="{0D6A81DB-5D18-DE2B-60AB-7C326DC6FC7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11896" y="0"/>
            <a:ext cx="752723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404156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>
            <a:extLst>
              <a:ext uri="{FF2B5EF4-FFF2-40B4-BE49-F238E27FC236}">
                <a16:creationId xmlns:a16="http://schemas.microsoft.com/office/drawing/2014/main" id="{DED91400-3D04-C609-6A6A-342813AAE024}"/>
              </a:ext>
            </a:extLst>
          </p:cNvPr>
          <p:cNvSpPr txBox="1"/>
          <p:nvPr/>
        </p:nvSpPr>
        <p:spPr>
          <a:xfrm>
            <a:off x="240646" y="594834"/>
            <a:ext cx="11426636" cy="377237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127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/>
            <a:r>
              <a:rPr lang="en-US" altLang="en-US" sz="1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Frame: -</a:t>
            </a:r>
          </a:p>
          <a:p>
            <a:pPr>
              <a:lnSpc>
                <a:spcPts val="1082"/>
              </a:lnSpc>
              <a:spcBef>
                <a:spcPts val="64"/>
              </a:spcBef>
            </a:pPr>
            <a:r>
              <a:rPr lang="en-US" alt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Tarot Iron Man 650 Carbon Fiber Fully Foldable Quadcopter Frame TL65B01 Dimensions (L x W x H) mm: - 361.9 x 234.9 x 62 mm</a:t>
            </a:r>
          </a:p>
          <a:p>
            <a:pPr>
              <a:spcBef>
                <a:spcPts val="120"/>
              </a:spcBef>
            </a:pPr>
            <a:r>
              <a:rPr lang="en-US" alt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Weight: - 476gm</a:t>
            </a:r>
          </a:p>
          <a:p>
            <a:pPr eaLnBrk="1" hangingPunct="1"/>
            <a:endParaRPr lang="en-US" alt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spcBef>
                <a:spcPts val="441"/>
              </a:spcBef>
            </a:pPr>
            <a:r>
              <a:rPr lang="en-US" altLang="en-US" sz="1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Battery: -</a:t>
            </a:r>
          </a:p>
          <a:p>
            <a:pPr>
              <a:lnSpc>
                <a:spcPts val="1082"/>
              </a:lnSpc>
              <a:spcBef>
                <a:spcPts val="64"/>
              </a:spcBef>
            </a:pPr>
            <a:r>
              <a:rPr lang="en-US" alt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Orange 14.8V 5200mAh 40C 4S Lithium Polymer Weight: - 488 gm</a:t>
            </a:r>
          </a:p>
          <a:p>
            <a:pPr>
              <a:spcBef>
                <a:spcPts val="120"/>
              </a:spcBef>
            </a:pPr>
            <a:r>
              <a:rPr lang="en-US" alt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Capacity: - 5200 </a:t>
            </a:r>
            <a:r>
              <a:rPr lang="en-US" alt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mAH</a:t>
            </a:r>
            <a:endParaRPr lang="en-US" alt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ts val="1074"/>
              </a:lnSpc>
              <a:spcBef>
                <a:spcPts val="64"/>
              </a:spcBef>
            </a:pPr>
            <a:r>
              <a:rPr lang="en-US" alt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Voltage: - 14.8V Discharge: - 40C</a:t>
            </a:r>
          </a:p>
          <a:p>
            <a:pPr>
              <a:spcBef>
                <a:spcPts val="128"/>
              </a:spcBef>
            </a:pPr>
            <a:r>
              <a:rPr lang="en-US" alt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Dimensions: 137 x 44 x 40 (L x W x H) (mm)</a:t>
            </a:r>
          </a:p>
          <a:p>
            <a:pPr eaLnBrk="1" hangingPunct="1"/>
            <a:endParaRPr lang="en-US" alt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spcBef>
                <a:spcPts val="449"/>
              </a:spcBef>
            </a:pPr>
            <a:r>
              <a:rPr lang="en-US" altLang="en-US" sz="1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Motor: -</a:t>
            </a:r>
          </a:p>
          <a:p>
            <a:pPr eaLnBrk="1" hangingPunct="1">
              <a:lnSpc>
                <a:spcPct val="122000"/>
              </a:lnSpc>
            </a:pPr>
            <a:r>
              <a:rPr lang="en-US" alt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EMAX MT2213 935KV Brushless DC Motor Weight: - 53gm</a:t>
            </a:r>
          </a:p>
          <a:p>
            <a:pPr>
              <a:spcBef>
                <a:spcPts val="201"/>
              </a:spcBef>
            </a:pPr>
            <a:r>
              <a:rPr lang="en-US" alt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Voltage: - 14.8</a:t>
            </a:r>
          </a:p>
          <a:p>
            <a:pPr>
              <a:spcBef>
                <a:spcPts val="192"/>
              </a:spcBef>
            </a:pPr>
            <a:r>
              <a:rPr lang="en-US" alt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Max Power: - 220W(100%)   67W(50% )</a:t>
            </a:r>
          </a:p>
          <a:p>
            <a:pPr>
              <a:spcBef>
                <a:spcPts val="192"/>
              </a:spcBef>
            </a:pPr>
            <a:r>
              <a:rPr lang="en-US" alt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Thrust: - 860 gm</a:t>
            </a:r>
          </a:p>
          <a:p>
            <a:pPr>
              <a:spcBef>
                <a:spcPts val="192"/>
              </a:spcBef>
            </a:pPr>
            <a:r>
              <a:rPr lang="en-US" alt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Propellers: - 1045(10×4.5) 14gm</a:t>
            </a:r>
          </a:p>
          <a:p>
            <a:pPr eaLnBrk="1" hangingPunct="1"/>
            <a:endParaRPr lang="en-US" alt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spcBef>
                <a:spcPts val="449"/>
              </a:spcBef>
            </a:pPr>
            <a:r>
              <a:rPr lang="en-US" altLang="en-US" sz="1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Weight Budget</a:t>
            </a:r>
            <a:r>
              <a:rPr lang="en-US" alt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- 1650gm</a:t>
            </a:r>
          </a:p>
          <a:p>
            <a:pPr eaLnBrk="1" hangingPunct="1">
              <a:lnSpc>
                <a:spcPct val="122000"/>
              </a:lnSpc>
            </a:pPr>
            <a:r>
              <a:rPr lang="en-US" altLang="en-US" sz="1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Frame: - </a:t>
            </a:r>
            <a:r>
              <a:rPr lang="en-US" alt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476 gm Battery: - 488gm Motor: - 268gm Avionics: - 500gm</a:t>
            </a:r>
            <a:endParaRPr lang="en-US" altLang="en-US" sz="10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object 3">
            <a:extLst>
              <a:ext uri="{FF2B5EF4-FFF2-40B4-BE49-F238E27FC236}">
                <a16:creationId xmlns:a16="http://schemas.microsoft.com/office/drawing/2014/main" id="{B9EFBACC-BF1F-C834-E0C8-8F12A339D4BE}"/>
              </a:ext>
            </a:extLst>
          </p:cNvPr>
          <p:cNvSpPr txBox="1"/>
          <p:nvPr/>
        </p:nvSpPr>
        <p:spPr>
          <a:xfrm>
            <a:off x="240645" y="4590913"/>
            <a:ext cx="11229866" cy="1672253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127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/>
            <a:r>
              <a:rPr lang="en-US" alt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Thrust Per Motor at 50% Throttle: - 500gm</a:t>
            </a:r>
          </a:p>
          <a:p>
            <a:pPr>
              <a:spcBef>
                <a:spcPts val="192"/>
              </a:spcBef>
            </a:pPr>
            <a:r>
              <a:rPr lang="en-US" alt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Total Thrust for a Quadcopter (4 Motors) at 50% Throttle: - 2000gm</a:t>
            </a:r>
          </a:p>
          <a:p>
            <a:pPr eaLnBrk="1" hangingPunct="1"/>
            <a:endParaRPr lang="en-US" alt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spcBef>
                <a:spcPts val="465"/>
              </a:spcBef>
            </a:pPr>
            <a:r>
              <a:rPr lang="en-US" alt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Power Per Motor at 50% Throttle: - 67 Watt</a:t>
            </a:r>
          </a:p>
          <a:p>
            <a:pPr>
              <a:spcBef>
                <a:spcPts val="192"/>
              </a:spcBef>
            </a:pPr>
            <a:r>
              <a:rPr lang="en-US" alt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Total Power for a Quadcopter (4 Motors) at 50% Throttle: - 268 Watt</a:t>
            </a:r>
          </a:p>
          <a:p>
            <a:pPr>
              <a:lnSpc>
                <a:spcPts val="2163"/>
              </a:lnSpc>
              <a:spcBef>
                <a:spcPts val="281"/>
              </a:spcBef>
            </a:pPr>
            <a:r>
              <a:rPr lang="en-US" altLang="en-US" sz="1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Total Capacity of Orange 14.8V 5200mAh 40C 4S LiPo Battery Total Capacity (</a:t>
            </a:r>
            <a:r>
              <a:rPr lang="en-US" altLang="en-US" sz="12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Wh</a:t>
            </a:r>
            <a:r>
              <a:rPr lang="en-US" altLang="en-US" sz="1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) =Voltage (V)×Capacity (Ah)</a:t>
            </a:r>
          </a:p>
          <a:p>
            <a:pPr>
              <a:lnSpc>
                <a:spcPts val="793"/>
              </a:lnSpc>
            </a:pPr>
            <a:r>
              <a:rPr lang="en-US" altLang="en-US" sz="1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                                                                                                                          =14.8V×5.2Ah</a:t>
            </a:r>
          </a:p>
          <a:p>
            <a:pPr>
              <a:spcBef>
                <a:spcPts val="192"/>
              </a:spcBef>
            </a:pPr>
            <a:r>
              <a:rPr lang="en-US" altLang="en-US" sz="1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                                                                                                                          = 76.96Wh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FC5792E-6E82-A93C-1871-926C9DF114DB}"/>
              </a:ext>
            </a:extLst>
          </p:cNvPr>
          <p:cNvSpPr txBox="1"/>
          <p:nvPr/>
        </p:nvSpPr>
        <p:spPr>
          <a:xfrm>
            <a:off x="128614" y="38689"/>
            <a:ext cx="400606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Flight Endurance Calculation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400</TotalTime>
  <Words>1043</Words>
  <Application>Microsoft Macintosh PowerPoint</Application>
  <PresentationFormat>Widescreen</PresentationFormat>
  <Paragraphs>116</Paragraphs>
  <Slides>14</Slides>
  <Notes>3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0" baseType="lpstr">
      <vt:lpstr>Arial</vt:lpstr>
      <vt:lpstr>Calibri</vt:lpstr>
      <vt:lpstr>Calibri Light</vt:lpstr>
      <vt:lpstr>Cambria Math</vt:lpstr>
      <vt:lpstr>Times New Roman</vt:lpstr>
      <vt:lpstr>Office Theme</vt:lpstr>
      <vt:lpstr>Disaster Management Drone for Real-Time Mapping &amp; Detection</vt:lpstr>
      <vt:lpstr>Table of Content</vt:lpstr>
      <vt:lpstr>Introduction</vt:lpstr>
      <vt:lpstr>Aim of the Project  </vt:lpstr>
      <vt:lpstr>Components</vt:lpstr>
      <vt:lpstr> </vt:lpstr>
      <vt:lpstr>Block Diagram</vt:lpstr>
      <vt:lpstr>Flow Chart</vt:lpstr>
      <vt:lpstr>PowerPoint Presentation</vt:lpstr>
      <vt:lpstr>PowerPoint Presentation</vt:lpstr>
      <vt:lpstr>YOLO YOLOv3: You Only Look Once - Version 3 </vt:lpstr>
      <vt:lpstr>Workflow</vt:lpstr>
      <vt:lpstr>Result</vt:lpstr>
      <vt:lpstr>Conclusion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Akash Shelar</dc:creator>
  <cp:lastModifiedBy>Mihir Harne</cp:lastModifiedBy>
  <cp:revision>4</cp:revision>
  <dcterms:created xsi:type="dcterms:W3CDTF">2025-02-10T08:09:05Z</dcterms:created>
  <dcterms:modified xsi:type="dcterms:W3CDTF">2025-02-11T05:42:01Z</dcterms:modified>
</cp:coreProperties>
</file>

<file path=docProps/thumbnail.jpeg>
</file>